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280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</p:sldIdLst>
  <p:sldSz cx="10083800" cy="7556500"/>
  <p:notesSz cx="100838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348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33090" y="956309"/>
            <a:ext cx="381761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B3B3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1640"/>
            <a:ext cx="705866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71290" y="584200"/>
            <a:ext cx="214121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6264" y="1699259"/>
            <a:ext cx="8891270" cy="4712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</a:t>
            </a:r>
            <a:r>
              <a:rPr spc="-1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03500" y="2482850"/>
            <a:ext cx="509968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sz="3600" spc="35" dirty="0"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3B3B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sz="3600" spc="-15" dirty="0">
              <a:solidFill>
                <a:srgbClr val="3B3B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sz="3600" spc="-15" dirty="0">
              <a:solidFill>
                <a:srgbClr val="3B3B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264" y="584200"/>
            <a:ext cx="7798436" cy="1354217"/>
          </a:xfrm>
        </p:spPr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096" y="610185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Month is CAUSING an effect on the number of Orders that we received.</a:t>
            </a:r>
          </a:p>
          <a:p>
            <a:r>
              <a:rPr lang="en-US" b="1" dirty="0" err="1"/>
              <a:t>Eg</a:t>
            </a:r>
            <a:r>
              <a:rPr lang="en-US" b="1" dirty="0"/>
              <a:t>. Month is summer/Wedding month/Vacation month/Festival month</a:t>
            </a:r>
          </a:p>
          <a:p>
            <a:endParaRPr lang="en-US" b="1" dirty="0"/>
          </a:p>
          <a:p>
            <a:r>
              <a:rPr lang="en-US" b="1" dirty="0"/>
              <a:t>With orders, month </a:t>
            </a:r>
            <a:r>
              <a:rPr lang="en-US" b="1" dirty="0">
                <a:solidFill>
                  <a:srgbClr val="FF0000"/>
                </a:solidFill>
              </a:rPr>
              <a:t>can not </a:t>
            </a:r>
            <a:r>
              <a:rPr lang="en-US" b="1" dirty="0"/>
              <a:t>be identified whereas orders can be predicted with month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339850"/>
            <a:ext cx="9826625" cy="43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1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Linear or Non Linear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096" y="61018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independent variable increases, then dependent variable is also increased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" y="1111250"/>
            <a:ext cx="9837541" cy="436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9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Linear or Non Linear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096" y="61018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independent variable increases, then dependent variable is also increased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" y="1111250"/>
            <a:ext cx="9837541" cy="4363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01" y="2373913"/>
            <a:ext cx="6315956" cy="1789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0" y="3972816"/>
            <a:ext cx="1600200" cy="12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0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Linear or Non Linear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096" y="61018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independent variable increases, then dependent variable is decreased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" y="1111250"/>
            <a:ext cx="9837541" cy="4363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9" y="2214094"/>
            <a:ext cx="10021093" cy="362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Linear or Non Linear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096" y="61018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independent variable increases, then dependent variable is decreased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" y="1111250"/>
            <a:ext cx="9837541" cy="436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90" y="2208365"/>
            <a:ext cx="10101490" cy="3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5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4" y="1118227"/>
            <a:ext cx="9923170" cy="41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1416050"/>
            <a:ext cx="9753600" cy="48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93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049"/>
            <a:ext cx="10080171" cy="494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050"/>
            <a:ext cx="10083800" cy="4983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100" y="659765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represent regression line using equation</a:t>
            </a:r>
          </a:p>
          <a:p>
            <a:pPr marL="342900" indent="-342900">
              <a:buAutoNum type="arabicPeriod"/>
            </a:pPr>
            <a:r>
              <a:rPr lang="en-US" dirty="0"/>
              <a:t>Also, how to perform the PREDICTION using the same equation</a:t>
            </a:r>
          </a:p>
        </p:txBody>
      </p:sp>
    </p:spTree>
    <p:extLst>
      <p:ext uri="{BB962C8B-B14F-4D97-AF65-F5344CB8AC3E}">
        <p14:creationId xmlns:p14="http://schemas.microsoft.com/office/powerpoint/2010/main" val="40609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4700" y="636905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represent regression line using equation</a:t>
            </a:r>
          </a:p>
          <a:p>
            <a:pPr marL="342900" indent="-342900">
              <a:buAutoNum type="arabicPeriod"/>
            </a:pPr>
            <a:r>
              <a:rPr lang="en-US" dirty="0"/>
              <a:t>Also, how to perform the PREDICTION using the same equation</a:t>
            </a:r>
          </a:p>
          <a:p>
            <a:r>
              <a:rPr lang="en-US" b="1" dirty="0"/>
              <a:t>Where  m is slope, x refers to month and y refers to order quantity</a:t>
            </a:r>
          </a:p>
          <a:p>
            <a:r>
              <a:rPr lang="en-US" b="1" dirty="0"/>
              <a:t>With m, x and y values, we could </a:t>
            </a:r>
            <a:r>
              <a:rPr lang="en-US" b="1" dirty="0">
                <a:solidFill>
                  <a:srgbClr val="0000FF"/>
                </a:solidFill>
              </a:rPr>
              <a:t>predict</a:t>
            </a:r>
            <a:r>
              <a:rPr lang="en-US" b="1" dirty="0"/>
              <a:t> the ORDER quantity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3" y="1263649"/>
            <a:ext cx="9798687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2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25450"/>
            <a:ext cx="9144000" cy="548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5911850"/>
            <a:ext cx="6553200" cy="14348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035050"/>
            <a:ext cx="9918700" cy="492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00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8" y="1144220"/>
            <a:ext cx="9800302" cy="542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5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049"/>
            <a:ext cx="10083800" cy="48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8" y="1339850"/>
            <a:ext cx="1006654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2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" y="958850"/>
            <a:ext cx="9969220" cy="58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2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8" y="998264"/>
            <a:ext cx="9822742" cy="55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9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220430"/>
            <a:ext cx="9829800" cy="56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3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7" y="1082298"/>
            <a:ext cx="9994092" cy="584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58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0" y="1035050"/>
            <a:ext cx="9994900" cy="59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1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" y="1068009"/>
            <a:ext cx="9919381" cy="55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5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187450"/>
            <a:ext cx="4448323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4031" y="273050"/>
            <a:ext cx="2173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Given by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1492250"/>
            <a:ext cx="418586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52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7" y="677108"/>
            <a:ext cx="10083799" cy="5536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0" y="6369050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identify the equation?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multiply the right number (3) and add the right number (1) in the last part</a:t>
            </a:r>
          </a:p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Hence, we can do the PREDICTION using this same equation</a:t>
            </a:r>
          </a:p>
        </p:txBody>
      </p:sp>
    </p:spTree>
    <p:extLst>
      <p:ext uri="{BB962C8B-B14F-4D97-AF65-F5344CB8AC3E}">
        <p14:creationId xmlns:p14="http://schemas.microsoft.com/office/powerpoint/2010/main" val="3576647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7" y="677108"/>
            <a:ext cx="10083799" cy="5536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0" y="636905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this equation is REGRESSION LINE.</a:t>
            </a:r>
          </a:p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line passes through all data points</a:t>
            </a:r>
          </a:p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equation, 3 is slope and 1 is y intercept.</a:t>
            </a:r>
          </a:p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finding slope and y intercept correctly, we could identify the trend rightly</a:t>
            </a:r>
          </a:p>
        </p:txBody>
      </p:sp>
    </p:spTree>
    <p:extLst>
      <p:ext uri="{BB962C8B-B14F-4D97-AF65-F5344CB8AC3E}">
        <p14:creationId xmlns:p14="http://schemas.microsoft.com/office/powerpoint/2010/main" val="2464153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300" y="6074756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X increases by 1 unit,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tells the no. of units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Y axis</a:t>
            </a:r>
          </a:p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Line (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line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meets at Y axis   - y intercept = meets at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Y axis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50"/>
            <a:ext cx="1011464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0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300" y="6074756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– can predict only the CONTINUOUS value</a:t>
            </a:r>
          </a:p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 we can not list all possible users access our shop for orders (i.e. it can be 1, or 10, 1000 …)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to predict this prediction, use 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50"/>
            <a:ext cx="1011464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27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00" y="6074756"/>
            <a:ext cx="999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– predicts the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 (Anything that is countable)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list all discrete values (1,2,3…10), we can bring them into a RANGE.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Query: how many siblings u have?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 or 5 (countable, where range can be defined as 1 to 10)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50"/>
            <a:ext cx="1011464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89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0"/>
            <a:ext cx="7798436" cy="677108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00" y="6074756"/>
            <a:ext cx="999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– predicts the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 (Anything that is countable)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list all categorical values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1000 Reviews: are made into 3 groups as Good, bad,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then learn it accordingly.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this knowledge,  predict any future review as Good, bad or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50"/>
            <a:ext cx="1011464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7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584200"/>
            <a:ext cx="8382000" cy="69596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6264" y="1699259"/>
            <a:ext cx="8891270" cy="553997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Learnt about the Regression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Learnt how a regression identifies the trend in given data using REGESSION LINE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Learnt how a regression line can be represented as line equation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Equation, Y should always be in LEFT and X be in RIGHT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 is multiplied with x and add Y-intercept in the last part of the equation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 of slope and Y-intercept, it can identify the trend in given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identification of trend correctly, prediction is done correctly</a:t>
            </a:r>
          </a:p>
        </p:txBody>
      </p:sp>
    </p:spTree>
    <p:extLst>
      <p:ext uri="{BB962C8B-B14F-4D97-AF65-F5344CB8AC3E}">
        <p14:creationId xmlns:p14="http://schemas.microsoft.com/office/powerpoint/2010/main" val="360700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B0C5-BF3E-6FD2-2FE8-0A275BB53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81315"/>
            <a:ext cx="9537700" cy="1354217"/>
          </a:xfrm>
        </p:spPr>
        <p:txBody>
          <a:bodyPr/>
          <a:lstStyle/>
          <a:p>
            <a:r>
              <a:rPr lang="en-US" dirty="0"/>
              <a:t>Multiple features - Equation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99CD-FDA4-1F6B-5C99-8EEDDDBD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6" y="1339850"/>
            <a:ext cx="9202434" cy="521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62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0" y="2559050"/>
            <a:ext cx="8382000" cy="1354217"/>
          </a:xfrm>
        </p:spPr>
        <p:txBody>
          <a:bodyPr/>
          <a:lstStyle/>
          <a:p>
            <a:pPr algn="ctr"/>
            <a:r>
              <a:rPr lang="en-US" dirty="0"/>
              <a:t>Single Dimension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641759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970" y="584200"/>
            <a:ext cx="4709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Linear</a:t>
            </a:r>
            <a:r>
              <a:rPr spc="-95" dirty="0"/>
              <a:t> </a:t>
            </a:r>
            <a:r>
              <a:rPr spc="-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880" y="206628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9330" y="1797049"/>
            <a:ext cx="8113395" cy="167132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40"/>
              </a:spcBef>
            </a:pPr>
            <a:r>
              <a:rPr sz="2400" spc="-10" dirty="0">
                <a:latin typeface="Microsoft Sans Serif"/>
                <a:cs typeface="Microsoft Sans Serif"/>
              </a:rPr>
              <a:t>Line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created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by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equation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y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bx</a:t>
            </a:r>
            <a:endParaRPr sz="2400">
              <a:latin typeface="Microsoft Sans Serif"/>
              <a:cs typeface="Microsoft Sans Serif"/>
            </a:endParaRPr>
          </a:p>
          <a:p>
            <a:pPr marL="469900" marR="30480" indent="-323850">
              <a:lnSpc>
                <a:spcPct val="150000"/>
              </a:lnSpc>
              <a:tabLst>
                <a:tab pos="469265" algn="l"/>
              </a:tabLst>
            </a:pPr>
            <a:r>
              <a:rPr sz="2700" spc="502" baseline="13888" dirty="0">
                <a:solidFill>
                  <a:srgbClr val="3B3B3B"/>
                </a:solidFill>
                <a:latin typeface="Trebuchet MS"/>
                <a:cs typeface="Trebuchet MS"/>
              </a:rPr>
              <a:t>–	</a:t>
            </a:r>
            <a:r>
              <a:rPr sz="2400" spc="-5" dirty="0">
                <a:latin typeface="Microsoft Sans Serif"/>
                <a:cs typeface="Microsoft Sans Serif"/>
              </a:rPr>
              <a:t>where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FF"/>
                </a:solidFill>
                <a:latin typeface="Microsoft Sans Serif"/>
                <a:cs typeface="Microsoft Sans Serif"/>
              </a:rPr>
              <a:t>b</a:t>
            </a:r>
            <a:r>
              <a:rPr sz="2400" spc="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slope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line,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and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FF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intercept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i.e.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where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cuts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y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axis.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880" y="385572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730" y="3586479"/>
            <a:ext cx="812927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10" dirty="0">
                <a:latin typeface="Microsoft Sans Serif"/>
                <a:cs typeface="Microsoft Sans Serif"/>
              </a:rPr>
              <a:t>Suppose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have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dataset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which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strongly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correlated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and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so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exhibits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linear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relationship,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how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would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draw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 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through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this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that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fits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all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points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best?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880" y="559054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4730" y="5321300"/>
            <a:ext cx="82791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25" dirty="0">
                <a:latin typeface="Microsoft Sans Serif"/>
                <a:cs typeface="Microsoft Sans Serif"/>
              </a:rPr>
              <a:t>We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use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principle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least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squares,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draw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through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dataset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that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400" b="1" spc="-10" dirty="0">
                <a:latin typeface="Arial"/>
                <a:cs typeface="Arial"/>
              </a:rPr>
              <a:t>sum</a:t>
            </a:r>
            <a:r>
              <a:rPr sz="2400" b="1" spc="-5" dirty="0">
                <a:latin typeface="Arial"/>
                <a:cs typeface="Arial"/>
              </a:rPr>
              <a:t> of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squares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the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deviations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of</a:t>
            </a:r>
            <a:r>
              <a:rPr sz="2400" b="1" dirty="0">
                <a:latin typeface="Arial"/>
                <a:cs typeface="Arial"/>
              </a:rPr>
              <a:t> all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points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from the</a:t>
            </a:r>
            <a:r>
              <a:rPr sz="2400" b="1" dirty="0">
                <a:latin typeface="Arial"/>
                <a:cs typeface="Arial"/>
              </a:rPr>
              <a:t> line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 </a:t>
            </a:r>
            <a:r>
              <a:rPr sz="2400" b="1" spc="-5" dirty="0">
                <a:latin typeface="Arial"/>
                <a:cs typeface="Arial"/>
              </a:rPr>
              <a:t>minimised.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501650"/>
            <a:ext cx="5191488" cy="640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41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2819" y="584200"/>
            <a:ext cx="81292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Linear</a:t>
            </a:r>
            <a:r>
              <a:rPr spc="-20" dirty="0"/>
              <a:t> </a:t>
            </a:r>
            <a:r>
              <a:rPr spc="-5" dirty="0"/>
              <a:t>regression</a:t>
            </a:r>
            <a:r>
              <a:rPr spc="-20" dirty="0"/>
              <a:t> </a:t>
            </a:r>
            <a:r>
              <a:rPr dirty="0"/>
              <a:t>–</a:t>
            </a:r>
            <a:r>
              <a:rPr spc="60" dirty="0"/>
              <a:t> </a:t>
            </a:r>
            <a:r>
              <a:rPr spc="-10" dirty="0">
                <a:solidFill>
                  <a:srgbClr val="FF0000"/>
                </a:solidFill>
              </a:rPr>
              <a:t>slope(b),</a:t>
            </a:r>
            <a:r>
              <a:rPr spc="-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280" y="1960418"/>
            <a:ext cx="6596018" cy="414401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39" y="584200"/>
            <a:ext cx="6644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Linear</a:t>
            </a:r>
            <a:r>
              <a:rPr spc="-35" dirty="0"/>
              <a:t> </a:t>
            </a:r>
            <a:r>
              <a:rPr spc="-5" dirty="0"/>
              <a:t>regression</a:t>
            </a:r>
            <a:r>
              <a:rPr spc="-40" dirty="0"/>
              <a:t> </a:t>
            </a:r>
            <a:r>
              <a:rPr dirty="0"/>
              <a:t>–</a:t>
            </a:r>
            <a:r>
              <a:rPr spc="60" dirty="0"/>
              <a:t> </a:t>
            </a:r>
            <a:r>
              <a:rPr spc="-5" dirty="0">
                <a:solidFill>
                  <a:srgbClr val="FF0000"/>
                </a:solidFill>
              </a:rPr>
              <a:t>error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3070" y="2115820"/>
            <a:ext cx="5640070" cy="460182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8589" y="584200"/>
            <a:ext cx="72396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Linear</a:t>
            </a:r>
            <a:r>
              <a:rPr spc="-50" dirty="0"/>
              <a:t> </a:t>
            </a:r>
            <a:r>
              <a:rPr spc="-5" dirty="0"/>
              <a:t>regression:</a:t>
            </a:r>
            <a:r>
              <a:rPr spc="30" dirty="0"/>
              <a:t> </a:t>
            </a:r>
            <a:r>
              <a:rPr spc="-5" dirty="0">
                <a:solidFill>
                  <a:srgbClr val="FF0000"/>
                </a:solidFill>
              </a:rPr>
              <a:t>Y'=a+bX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1300" y="1762760"/>
            <a:ext cx="6198226" cy="471264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970" y="584200"/>
            <a:ext cx="4709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Linear</a:t>
            </a:r>
            <a:r>
              <a:rPr spc="-95" dirty="0"/>
              <a:t> </a:t>
            </a:r>
            <a:r>
              <a:rPr spc="-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880" y="206628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730" y="1797049"/>
            <a:ext cx="83832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10" dirty="0">
                <a:latin typeface="Microsoft Sans Serif"/>
                <a:cs typeface="Microsoft Sans Serif"/>
              </a:rPr>
              <a:t>F</a:t>
            </a:r>
            <a:r>
              <a:rPr sz="2400" dirty="0">
                <a:latin typeface="Microsoft Sans Serif"/>
                <a:cs typeface="Microsoft Sans Serif"/>
              </a:rPr>
              <a:t>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ach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</a:t>
            </a:r>
            <a:r>
              <a:rPr sz="2400" spc="-20" dirty="0">
                <a:latin typeface="Microsoft Sans Serif"/>
                <a:cs typeface="Microsoft Sans Serif"/>
              </a:rPr>
              <a:t>i</a:t>
            </a:r>
            <a:r>
              <a:rPr sz="2400" spc="-10" dirty="0">
                <a:latin typeface="Microsoft Sans Serif"/>
                <a:cs typeface="Microsoft Sans Serif"/>
              </a:rPr>
              <a:t>n</a:t>
            </a:r>
            <a:r>
              <a:rPr sz="2400" dirty="0">
                <a:latin typeface="Microsoft Sans Serif"/>
                <a:cs typeface="Microsoft Sans Serif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i</a:t>
            </a:r>
            <a:r>
              <a:rPr sz="2400" dirty="0">
                <a:latin typeface="Microsoft Sans Serif"/>
                <a:cs typeface="Microsoft Sans Serif"/>
              </a:rPr>
              <a:t>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</a:t>
            </a:r>
            <a:r>
              <a:rPr sz="2400" spc="-10" dirty="0">
                <a:latin typeface="Microsoft Sans Serif"/>
                <a:cs typeface="Microsoft Sans Serif"/>
              </a:rPr>
              <a:t>h</a:t>
            </a:r>
            <a:r>
              <a:rPr sz="2400" dirty="0">
                <a:latin typeface="Microsoft Sans Serif"/>
                <a:cs typeface="Microsoft Sans Serif"/>
              </a:rPr>
              <a:t>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da</a:t>
            </a:r>
            <a:r>
              <a:rPr sz="2400" dirty="0">
                <a:latin typeface="Microsoft Sans Serif"/>
                <a:cs typeface="Microsoft Sans Serif"/>
              </a:rPr>
              <a:t>tas</a:t>
            </a:r>
            <a:r>
              <a:rPr sz="2400" spc="-5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t,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y</a:t>
            </a:r>
            <a:r>
              <a:rPr sz="2200" spc="-20" dirty="0">
                <a:latin typeface="Courier New"/>
                <a:cs typeface="Courier New"/>
              </a:rPr>
              <a:t>­</a:t>
            </a:r>
            <a:r>
              <a:rPr sz="2200" dirty="0">
                <a:latin typeface="Courier New"/>
                <a:cs typeface="Courier New"/>
              </a:rPr>
              <a:t>(</a:t>
            </a:r>
            <a:r>
              <a:rPr sz="2200" spc="-5" dirty="0">
                <a:latin typeface="Courier New"/>
                <a:cs typeface="Courier New"/>
              </a:rPr>
              <a:t>a</a:t>
            </a:r>
            <a:r>
              <a:rPr sz="2200" spc="-20" dirty="0">
                <a:latin typeface="Courier New"/>
                <a:cs typeface="Courier New"/>
              </a:rPr>
              <a:t>+</a:t>
            </a:r>
            <a:r>
              <a:rPr sz="2200" dirty="0">
                <a:latin typeface="Courier New"/>
                <a:cs typeface="Courier New"/>
              </a:rPr>
              <a:t>b</a:t>
            </a:r>
            <a:r>
              <a:rPr sz="2200" spc="-5" dirty="0">
                <a:latin typeface="Courier New"/>
                <a:cs typeface="Courier New"/>
              </a:rPr>
              <a:t>x</a:t>
            </a:r>
            <a:r>
              <a:rPr sz="2200" dirty="0">
                <a:latin typeface="Courier New"/>
                <a:cs typeface="Courier New"/>
              </a:rPr>
              <a:t>)</a:t>
            </a:r>
            <a:r>
              <a:rPr sz="2200" spc="-655" dirty="0">
                <a:latin typeface="Courier New"/>
                <a:cs typeface="Courier New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m</a:t>
            </a:r>
            <a:r>
              <a:rPr sz="2400" spc="-5" dirty="0">
                <a:latin typeface="Microsoft Sans Serif"/>
                <a:cs typeface="Microsoft Sans Serif"/>
              </a:rPr>
              <a:t>e</a:t>
            </a:r>
            <a:r>
              <a:rPr sz="2400" spc="-10" dirty="0">
                <a:latin typeface="Microsoft Sans Serif"/>
                <a:cs typeface="Microsoft Sans Serif"/>
              </a:rPr>
              <a:t>a</a:t>
            </a:r>
            <a:r>
              <a:rPr sz="2400" dirty="0">
                <a:latin typeface="Microsoft Sans Serif"/>
                <a:cs typeface="Microsoft Sans Serif"/>
              </a:rPr>
              <a:t>sur</a:t>
            </a:r>
            <a:r>
              <a:rPr sz="2400" spc="-5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t</a:t>
            </a:r>
            <a:r>
              <a:rPr sz="2400" spc="-10" dirty="0">
                <a:latin typeface="Microsoft Sans Serif"/>
                <a:cs typeface="Microsoft Sans Serif"/>
              </a:rPr>
              <a:t>h</a:t>
            </a:r>
            <a:r>
              <a:rPr sz="2400" dirty="0">
                <a:latin typeface="Microsoft Sans Serif"/>
                <a:cs typeface="Microsoft Sans Serif"/>
              </a:rPr>
              <a:t>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FF"/>
                </a:solidFill>
                <a:latin typeface="Microsoft Sans Serif"/>
                <a:cs typeface="Microsoft Sans Serif"/>
              </a:rPr>
              <a:t>v</a:t>
            </a:r>
            <a:r>
              <a:rPr sz="24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e</a:t>
            </a:r>
            <a:r>
              <a:rPr sz="24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r</a:t>
            </a:r>
            <a:r>
              <a:rPr sz="2400" dirty="0">
                <a:solidFill>
                  <a:srgbClr val="0000FF"/>
                </a:solidFill>
                <a:latin typeface="Microsoft Sans Serif"/>
                <a:cs typeface="Microsoft Sans Serif"/>
              </a:rPr>
              <a:t>t</a:t>
            </a:r>
            <a:r>
              <a:rPr sz="2400" spc="-20" dirty="0">
                <a:solidFill>
                  <a:srgbClr val="0000FF"/>
                </a:solidFill>
                <a:latin typeface="Microsoft Sans Serif"/>
                <a:cs typeface="Microsoft Sans Serif"/>
              </a:rPr>
              <a:t>i</a:t>
            </a:r>
            <a:r>
              <a:rPr sz="2400" dirty="0">
                <a:solidFill>
                  <a:srgbClr val="0000FF"/>
                </a:solidFill>
                <a:latin typeface="Microsoft Sans Serif"/>
                <a:cs typeface="Microsoft Sans Serif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</a:t>
            </a:r>
            <a:r>
              <a:rPr sz="2400" spc="-20" dirty="0">
                <a:solidFill>
                  <a:srgbClr val="0000FF"/>
                </a:solidFill>
                <a:latin typeface="Microsoft Sans Serif"/>
                <a:cs typeface="Microsoft Sans Serif"/>
              </a:rPr>
              <a:t>l 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deviation</a:t>
            </a:r>
            <a:r>
              <a:rPr sz="24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(vertical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distance)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from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point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to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880" y="325119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730" y="3164840"/>
            <a:ext cx="7002145" cy="1666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For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points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above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line,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y­(a+bx)</a:t>
            </a:r>
            <a:r>
              <a:rPr sz="2400" spc="-10" dirty="0">
                <a:latin typeface="Microsoft Sans Serif"/>
                <a:cs typeface="Microsoft Sans Serif"/>
              </a:rPr>
              <a:t>will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positive.</a:t>
            </a:r>
            <a:endParaRPr sz="2400">
              <a:latin typeface="Microsoft Sans Serif"/>
              <a:cs typeface="Microsoft Sans Serif"/>
            </a:endParaRPr>
          </a:p>
          <a:p>
            <a:pPr marL="12700" marR="5080">
              <a:lnSpc>
                <a:spcPct val="174300"/>
              </a:lnSpc>
            </a:pPr>
            <a:r>
              <a:rPr sz="2400" spc="-5" dirty="0">
                <a:latin typeface="Microsoft Sans Serif"/>
                <a:cs typeface="Microsoft Sans Serif"/>
              </a:rPr>
              <a:t>For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points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below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line,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y­(a+bx)</a:t>
            </a:r>
            <a:r>
              <a:rPr sz="2400" spc="-10" dirty="0">
                <a:latin typeface="Microsoft Sans Serif"/>
                <a:cs typeface="Microsoft Sans Serif"/>
              </a:rPr>
              <a:t>will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negative.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Square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these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deviations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make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them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all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positive.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880" y="388874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0880" y="45262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880" y="516382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4730" y="4893309"/>
            <a:ext cx="8454390" cy="1604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10" dirty="0">
                <a:latin typeface="Microsoft Sans Serif"/>
                <a:cs typeface="Microsoft Sans Serif"/>
              </a:rPr>
              <a:t>Calculate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[y­(a+bx)]</a:t>
            </a:r>
            <a:r>
              <a:rPr sz="2200" spc="-5" baseline="30000" dirty="0">
                <a:latin typeface="Courier New"/>
                <a:cs typeface="Courier New"/>
              </a:rPr>
              <a:t>2</a:t>
            </a:r>
            <a:r>
              <a:rPr sz="22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for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each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point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(x,y),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and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add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them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up,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get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sum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squared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distances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all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points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from 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line.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970" y="584200"/>
            <a:ext cx="4709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Linear</a:t>
            </a:r>
            <a:r>
              <a:rPr spc="-95" dirty="0"/>
              <a:t> </a:t>
            </a:r>
            <a:r>
              <a:rPr spc="-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880" y="206628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730" y="1797049"/>
            <a:ext cx="83337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which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minimises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this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sum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squared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distances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which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fits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best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call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it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Least</a:t>
            </a:r>
            <a:r>
              <a:rPr sz="2400" spc="4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Squares</a:t>
            </a:r>
            <a:r>
              <a:rPr sz="2400" spc="4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Line</a:t>
            </a:r>
            <a:r>
              <a:rPr sz="2400" spc="-1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880" y="325119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730" y="3164840"/>
            <a:ext cx="6613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What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Linear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Regression,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7F00"/>
                </a:solidFill>
                <a:latin typeface="Microsoft Sans Serif"/>
                <a:cs typeface="Microsoft Sans Serif"/>
              </a:rPr>
              <a:t>what</a:t>
            </a:r>
            <a:r>
              <a:rPr sz="2400" spc="35" dirty="0">
                <a:solidFill>
                  <a:srgbClr val="007F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7F00"/>
                </a:solidFill>
                <a:latin typeface="Microsoft Sans Serif"/>
                <a:cs typeface="Microsoft Sans Serif"/>
              </a:rPr>
              <a:t>does</a:t>
            </a:r>
            <a:r>
              <a:rPr sz="2400" spc="35" dirty="0">
                <a:solidFill>
                  <a:srgbClr val="007F00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007F00"/>
                </a:solidFill>
                <a:latin typeface="Microsoft Sans Serif"/>
                <a:cs typeface="Microsoft Sans Serif"/>
              </a:rPr>
              <a:t>it</a:t>
            </a:r>
            <a:r>
              <a:rPr sz="2400" spc="35" dirty="0">
                <a:solidFill>
                  <a:srgbClr val="007F00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007F00"/>
                </a:solidFill>
                <a:latin typeface="Microsoft Sans Serif"/>
                <a:cs typeface="Microsoft Sans Serif"/>
              </a:rPr>
              <a:t>tell</a:t>
            </a:r>
            <a:r>
              <a:rPr sz="2400" spc="25" dirty="0">
                <a:solidFill>
                  <a:srgbClr val="007F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7F00"/>
                </a:solidFill>
                <a:latin typeface="Microsoft Sans Serif"/>
                <a:cs typeface="Microsoft Sans Serif"/>
              </a:rPr>
              <a:t>you</a:t>
            </a:r>
            <a:r>
              <a:rPr sz="2400" dirty="0">
                <a:latin typeface="Microsoft Sans Serif"/>
                <a:cs typeface="Microsoft Sans Serif"/>
              </a:rPr>
              <a:t>?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880" y="388874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32940" rIns="0" bIns="0" rtlCol="0">
            <a:spAutoFit/>
          </a:bodyPr>
          <a:lstStyle/>
          <a:p>
            <a:pPr marL="431165" marR="5080">
              <a:lnSpc>
                <a:spcPct val="150000"/>
              </a:lnSpc>
              <a:spcBef>
                <a:spcPts val="100"/>
              </a:spcBef>
            </a:pPr>
            <a:r>
              <a:rPr sz="2400" spc="-10" dirty="0"/>
              <a:t>Linear</a:t>
            </a:r>
            <a:r>
              <a:rPr sz="2400" spc="20" dirty="0"/>
              <a:t> </a:t>
            </a:r>
            <a:r>
              <a:rPr sz="2400" spc="-5" dirty="0"/>
              <a:t>regression</a:t>
            </a:r>
            <a:r>
              <a:rPr sz="2400" spc="20" dirty="0"/>
              <a:t> </a:t>
            </a:r>
            <a:r>
              <a:rPr sz="2400" spc="-5" dirty="0"/>
              <a:t>uses</a:t>
            </a:r>
            <a:r>
              <a:rPr sz="2400" spc="35" dirty="0"/>
              <a:t> </a:t>
            </a:r>
            <a:r>
              <a:rPr sz="2400" spc="-5" dirty="0"/>
              <a:t>the</a:t>
            </a:r>
            <a:r>
              <a:rPr sz="2400" spc="20" dirty="0"/>
              <a:t> </a:t>
            </a:r>
            <a:r>
              <a:rPr sz="2400" dirty="0"/>
              <a:t>fact</a:t>
            </a:r>
            <a:r>
              <a:rPr sz="2400" spc="30" dirty="0"/>
              <a:t> </a:t>
            </a:r>
            <a:r>
              <a:rPr sz="2400" spc="-5" dirty="0"/>
              <a:t>that</a:t>
            </a:r>
            <a:r>
              <a:rPr sz="2400" spc="25" dirty="0"/>
              <a:t> </a:t>
            </a:r>
            <a:r>
              <a:rPr sz="2400" spc="-5" dirty="0"/>
              <a:t>there</a:t>
            </a:r>
            <a:r>
              <a:rPr sz="2400" spc="30" dirty="0"/>
              <a:t> </a:t>
            </a:r>
            <a:r>
              <a:rPr sz="2400" spc="-15" dirty="0"/>
              <a:t>is</a:t>
            </a:r>
            <a:r>
              <a:rPr sz="2400" spc="35" dirty="0"/>
              <a:t>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10" dirty="0"/>
              <a:t>statistically </a:t>
            </a:r>
            <a:r>
              <a:rPr sz="2400" spc="-5" dirty="0"/>
              <a:t> </a:t>
            </a:r>
            <a:r>
              <a:rPr sz="2400" spc="-10" dirty="0"/>
              <a:t>significant</a:t>
            </a:r>
            <a:r>
              <a:rPr sz="2400" spc="35" dirty="0"/>
              <a:t> </a:t>
            </a:r>
            <a:r>
              <a:rPr sz="2400" spc="-10" dirty="0"/>
              <a:t>correlation</a:t>
            </a:r>
            <a:r>
              <a:rPr sz="2400" spc="35" dirty="0"/>
              <a:t> </a:t>
            </a:r>
            <a:r>
              <a:rPr sz="2400" spc="-10" dirty="0"/>
              <a:t>between</a:t>
            </a:r>
            <a:r>
              <a:rPr sz="2400" spc="30" dirty="0"/>
              <a:t> </a:t>
            </a:r>
            <a:r>
              <a:rPr sz="2400" spc="-5" dirty="0"/>
              <a:t>two</a:t>
            </a:r>
            <a:r>
              <a:rPr sz="2400" spc="25" dirty="0"/>
              <a:t> </a:t>
            </a:r>
            <a:r>
              <a:rPr sz="2400" spc="-10" dirty="0"/>
              <a:t>variables</a:t>
            </a:r>
            <a:r>
              <a:rPr sz="2400" spc="30" dirty="0"/>
              <a:t> </a:t>
            </a:r>
            <a:r>
              <a:rPr sz="2400" dirty="0"/>
              <a:t>to</a:t>
            </a:r>
            <a:r>
              <a:rPr sz="2400" spc="75" dirty="0"/>
              <a:t> </a:t>
            </a:r>
            <a:r>
              <a:rPr sz="2400" spc="-15" dirty="0">
                <a:solidFill>
                  <a:srgbClr val="007F00"/>
                </a:solidFill>
              </a:rPr>
              <a:t>allow</a:t>
            </a:r>
            <a:r>
              <a:rPr sz="2400" spc="30" dirty="0">
                <a:solidFill>
                  <a:srgbClr val="007F00"/>
                </a:solidFill>
              </a:rPr>
              <a:t> </a:t>
            </a:r>
            <a:r>
              <a:rPr sz="2400" spc="-5" dirty="0">
                <a:solidFill>
                  <a:srgbClr val="007F00"/>
                </a:solidFill>
              </a:rPr>
              <a:t>you</a:t>
            </a:r>
            <a:r>
              <a:rPr sz="2400" spc="25" dirty="0">
                <a:solidFill>
                  <a:srgbClr val="007F00"/>
                </a:solidFill>
              </a:rPr>
              <a:t> </a:t>
            </a:r>
            <a:r>
              <a:rPr sz="2400" dirty="0">
                <a:solidFill>
                  <a:srgbClr val="007F00"/>
                </a:solidFill>
              </a:rPr>
              <a:t>to </a:t>
            </a:r>
            <a:r>
              <a:rPr sz="2400" spc="5" dirty="0">
                <a:solidFill>
                  <a:srgbClr val="007F00"/>
                </a:solidFill>
              </a:rPr>
              <a:t> </a:t>
            </a:r>
            <a:r>
              <a:rPr sz="2400" dirty="0">
                <a:solidFill>
                  <a:srgbClr val="007F00"/>
                </a:solidFill>
              </a:rPr>
              <a:t>make</a:t>
            </a:r>
            <a:r>
              <a:rPr sz="2400" spc="20" dirty="0">
                <a:solidFill>
                  <a:srgbClr val="007F00"/>
                </a:solidFill>
              </a:rPr>
              <a:t> </a:t>
            </a:r>
            <a:r>
              <a:rPr sz="2400" spc="-10" dirty="0">
                <a:solidFill>
                  <a:srgbClr val="007F00"/>
                </a:solidFill>
              </a:rPr>
              <a:t>predictions</a:t>
            </a:r>
            <a:r>
              <a:rPr sz="2400" spc="35" dirty="0">
                <a:solidFill>
                  <a:srgbClr val="007F00"/>
                </a:solidFill>
              </a:rPr>
              <a:t> </a:t>
            </a:r>
            <a:r>
              <a:rPr sz="2400" spc="-10" dirty="0">
                <a:solidFill>
                  <a:srgbClr val="007F00"/>
                </a:solidFill>
              </a:rPr>
              <a:t>about</a:t>
            </a:r>
            <a:r>
              <a:rPr sz="2400" spc="40" dirty="0">
                <a:solidFill>
                  <a:srgbClr val="007F00"/>
                </a:solidFill>
              </a:rPr>
              <a:t> </a:t>
            </a:r>
            <a:r>
              <a:rPr sz="2400" spc="-10" dirty="0">
                <a:solidFill>
                  <a:srgbClr val="007F00"/>
                </a:solidFill>
              </a:rPr>
              <a:t>one</a:t>
            </a:r>
            <a:r>
              <a:rPr sz="2400" spc="20" dirty="0">
                <a:solidFill>
                  <a:srgbClr val="007F00"/>
                </a:solidFill>
              </a:rPr>
              <a:t> </a:t>
            </a:r>
            <a:r>
              <a:rPr sz="2400" spc="-10" dirty="0">
                <a:solidFill>
                  <a:srgbClr val="007F00"/>
                </a:solidFill>
              </a:rPr>
              <a:t>variable</a:t>
            </a:r>
            <a:r>
              <a:rPr sz="2400" spc="20" dirty="0">
                <a:solidFill>
                  <a:srgbClr val="007F00"/>
                </a:solidFill>
              </a:rPr>
              <a:t> </a:t>
            </a:r>
            <a:r>
              <a:rPr sz="2400" spc="-5" dirty="0">
                <a:solidFill>
                  <a:srgbClr val="007F00"/>
                </a:solidFill>
              </a:rPr>
              <a:t>based</a:t>
            </a:r>
            <a:r>
              <a:rPr sz="2400" spc="25" dirty="0">
                <a:solidFill>
                  <a:srgbClr val="007F00"/>
                </a:solidFill>
              </a:rPr>
              <a:t> </a:t>
            </a:r>
            <a:r>
              <a:rPr sz="2400" dirty="0">
                <a:solidFill>
                  <a:srgbClr val="007F00"/>
                </a:solidFill>
              </a:rPr>
              <a:t>on</a:t>
            </a:r>
            <a:r>
              <a:rPr sz="2400" spc="20" dirty="0">
                <a:solidFill>
                  <a:srgbClr val="007F00"/>
                </a:solidFill>
              </a:rPr>
              <a:t> </a:t>
            </a:r>
            <a:r>
              <a:rPr sz="2400" spc="-5" dirty="0">
                <a:solidFill>
                  <a:srgbClr val="007F00"/>
                </a:solidFill>
              </a:rPr>
              <a:t>your</a:t>
            </a:r>
            <a:r>
              <a:rPr sz="2400" spc="35" dirty="0">
                <a:solidFill>
                  <a:srgbClr val="007F00"/>
                </a:solidFill>
              </a:rPr>
              <a:t> </a:t>
            </a:r>
            <a:r>
              <a:rPr sz="2400" spc="-10" dirty="0">
                <a:solidFill>
                  <a:srgbClr val="007F00"/>
                </a:solidFill>
              </a:rPr>
              <a:t>knowledge </a:t>
            </a:r>
            <a:r>
              <a:rPr sz="2400" spc="-620" dirty="0">
                <a:solidFill>
                  <a:srgbClr val="007F00"/>
                </a:solidFill>
              </a:rPr>
              <a:t> </a:t>
            </a:r>
            <a:r>
              <a:rPr sz="2400" spc="-5" dirty="0">
                <a:solidFill>
                  <a:srgbClr val="007F00"/>
                </a:solidFill>
              </a:rPr>
              <a:t>of</a:t>
            </a:r>
            <a:r>
              <a:rPr sz="2400" spc="30" dirty="0">
                <a:solidFill>
                  <a:srgbClr val="007F00"/>
                </a:solidFill>
              </a:rPr>
              <a:t> </a:t>
            </a:r>
            <a:r>
              <a:rPr sz="2400" spc="-5" dirty="0">
                <a:solidFill>
                  <a:srgbClr val="007F00"/>
                </a:solidFill>
              </a:rPr>
              <a:t>the</a:t>
            </a:r>
            <a:r>
              <a:rPr sz="2400" spc="20" dirty="0">
                <a:solidFill>
                  <a:srgbClr val="007F00"/>
                </a:solidFill>
              </a:rPr>
              <a:t> </a:t>
            </a:r>
            <a:r>
              <a:rPr sz="2400" dirty="0">
                <a:solidFill>
                  <a:srgbClr val="007F00"/>
                </a:solidFill>
              </a:rPr>
              <a:t>other</a:t>
            </a:r>
            <a:r>
              <a:rPr sz="2400" dirty="0"/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0880" y="617220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4730" y="5902959"/>
            <a:ext cx="74282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For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linear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regression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work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there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needs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to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Microsoft Sans Serif"/>
                <a:cs typeface="Microsoft Sans Serif"/>
              </a:rPr>
              <a:t>linear </a:t>
            </a:r>
            <a:r>
              <a:rPr sz="2400" spc="-6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relationship</a:t>
            </a:r>
            <a:r>
              <a:rPr sz="2400"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between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variables.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970" y="584200"/>
            <a:ext cx="4709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Linear</a:t>
            </a:r>
            <a:r>
              <a:rPr spc="-95" dirty="0"/>
              <a:t> </a:t>
            </a:r>
            <a:r>
              <a:rPr spc="-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880" y="206628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730" y="1797049"/>
            <a:ext cx="8435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-10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simple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linear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regression,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predict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scores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one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variable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from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scores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second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variable.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880" y="325119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730" y="2981960"/>
            <a:ext cx="81178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variable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predicting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called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criterion</a:t>
            </a:r>
            <a:r>
              <a:rPr sz="2400"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variable </a:t>
            </a:r>
            <a:r>
              <a:rPr sz="2400" spc="-6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and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referred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as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Y.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880" y="44373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4730" y="4168140"/>
            <a:ext cx="78752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variable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basing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our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predictions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called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predictor</a:t>
            </a:r>
            <a:r>
              <a:rPr sz="2400" spc="3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variable</a:t>
            </a:r>
            <a:r>
              <a:rPr sz="2400" spc="4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and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referred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X.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880" y="562356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4730" y="5354320"/>
            <a:ext cx="75565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When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there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only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one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predictor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variable,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prediction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method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called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simple</a:t>
            </a:r>
            <a:r>
              <a:rPr sz="2400"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regression</a:t>
            </a:r>
            <a:r>
              <a:rPr sz="2400" spc="-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970" y="584200"/>
            <a:ext cx="4709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Linear</a:t>
            </a:r>
            <a:r>
              <a:rPr spc="-95" dirty="0"/>
              <a:t> </a:t>
            </a:r>
            <a:r>
              <a:rPr spc="-5" dirty="0"/>
              <a:t>regression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266" y="2220069"/>
            <a:ext cx="5760762" cy="39339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9270" y="584200"/>
            <a:ext cx="65131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3405" algn="l"/>
                <a:tab pos="5320030" algn="l"/>
              </a:tabLst>
            </a:pPr>
            <a:r>
              <a:rPr spc="-5" dirty="0"/>
              <a:t>L</a:t>
            </a:r>
            <a:r>
              <a:rPr spc="5" dirty="0"/>
              <a:t>i</a:t>
            </a:r>
            <a:r>
              <a:rPr spc="-10" dirty="0"/>
              <a:t>n</a:t>
            </a:r>
            <a:r>
              <a:rPr spc="-5" dirty="0"/>
              <a:t>ea</a:t>
            </a:r>
            <a:r>
              <a:rPr dirty="0"/>
              <a:t>r	r</a:t>
            </a:r>
            <a:r>
              <a:rPr spc="-10" dirty="0"/>
              <a:t>e</a:t>
            </a:r>
            <a:r>
              <a:rPr spc="-5" dirty="0"/>
              <a:t>g</a:t>
            </a:r>
            <a:r>
              <a:rPr dirty="0"/>
              <a:t>r</a:t>
            </a:r>
            <a:r>
              <a:rPr spc="-5" dirty="0"/>
              <a:t>es</a:t>
            </a:r>
            <a:r>
              <a:rPr spc="-10" dirty="0"/>
              <a:t>s</a:t>
            </a:r>
            <a:r>
              <a:rPr spc="5" dirty="0"/>
              <a:t>i</a:t>
            </a:r>
            <a:r>
              <a:rPr spc="-10" dirty="0"/>
              <a:t>o</a:t>
            </a:r>
            <a:r>
              <a:rPr dirty="0"/>
              <a:t>n</a:t>
            </a:r>
            <a:r>
              <a:rPr spc="-5" dirty="0"/>
              <a:t> </a:t>
            </a:r>
            <a:r>
              <a:rPr dirty="0"/>
              <a:t>–	E</a:t>
            </a:r>
            <a:r>
              <a:rPr spc="-10" dirty="0"/>
              <a:t>x</a:t>
            </a:r>
            <a:r>
              <a:rPr dirty="0"/>
              <a:t>:1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880" y="206628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730" y="1797049"/>
            <a:ext cx="815340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In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simple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linear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regression,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predictions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 </a:t>
            </a:r>
            <a:r>
              <a:rPr sz="2400" dirty="0">
                <a:latin typeface="Microsoft Sans Serif"/>
                <a:cs typeface="Microsoft Sans Serif"/>
              </a:rPr>
              <a:t>Y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when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plotted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function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X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form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straight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line.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65" dirty="0">
                <a:latin typeface="Microsoft Sans Serif"/>
                <a:cs typeface="Microsoft Sans Serif"/>
              </a:rPr>
              <a:t>Table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1.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Sample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data.</a:t>
            </a:r>
            <a:endParaRPr sz="24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95680" y="3667422"/>
          <a:ext cx="1556385" cy="3083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579">
                <a:tc>
                  <a:txBody>
                    <a:bodyPr/>
                    <a:lstStyle/>
                    <a:p>
                      <a:pPr marL="31750">
                        <a:lnSpc>
                          <a:spcPts val="2655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X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ts val="2655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1.00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1.00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2.00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2.00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3.00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1.30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4.00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3.75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79">
                <a:tc>
                  <a:txBody>
                    <a:bodyPr/>
                    <a:lstStyle/>
                    <a:p>
                      <a:pPr marL="31750">
                        <a:lnSpc>
                          <a:spcPts val="281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ts val="2810"/>
                        </a:lnSpc>
                        <a:spcBef>
                          <a:spcPts val="5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2.25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3466" y="3580765"/>
            <a:ext cx="3180752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9270" y="584200"/>
            <a:ext cx="65131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3405" algn="l"/>
                <a:tab pos="5320030" algn="l"/>
              </a:tabLst>
            </a:pPr>
            <a:r>
              <a:rPr spc="-5" dirty="0"/>
              <a:t>L</a:t>
            </a:r>
            <a:r>
              <a:rPr spc="5" dirty="0"/>
              <a:t>i</a:t>
            </a:r>
            <a:r>
              <a:rPr spc="-10" dirty="0"/>
              <a:t>n</a:t>
            </a:r>
            <a:r>
              <a:rPr spc="-5" dirty="0"/>
              <a:t>ea</a:t>
            </a:r>
            <a:r>
              <a:rPr dirty="0"/>
              <a:t>r	r</a:t>
            </a:r>
            <a:r>
              <a:rPr spc="-10" dirty="0"/>
              <a:t>e</a:t>
            </a:r>
            <a:r>
              <a:rPr spc="-5" dirty="0"/>
              <a:t>g</a:t>
            </a:r>
            <a:r>
              <a:rPr dirty="0"/>
              <a:t>r</a:t>
            </a:r>
            <a:r>
              <a:rPr spc="-5" dirty="0"/>
              <a:t>es</a:t>
            </a:r>
            <a:r>
              <a:rPr spc="-10" dirty="0"/>
              <a:t>s</a:t>
            </a:r>
            <a:r>
              <a:rPr spc="5" dirty="0"/>
              <a:t>i</a:t>
            </a:r>
            <a:r>
              <a:rPr spc="-10" dirty="0"/>
              <a:t>o</a:t>
            </a:r>
            <a:r>
              <a:rPr dirty="0"/>
              <a:t>n</a:t>
            </a:r>
            <a:r>
              <a:rPr spc="-5" dirty="0"/>
              <a:t> </a:t>
            </a:r>
            <a:r>
              <a:rPr dirty="0"/>
              <a:t>–	E</a:t>
            </a:r>
            <a:r>
              <a:rPr spc="-10" dirty="0"/>
              <a:t>x</a:t>
            </a:r>
            <a:r>
              <a:rPr dirty="0"/>
              <a:t>:1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880" y="193421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730" y="1687829"/>
            <a:ext cx="8059420" cy="440055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543425" algn="l"/>
              </a:tabLst>
            </a:pP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formula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for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regression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line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is	</a:t>
            </a:r>
            <a:r>
              <a:rPr sz="2200" dirty="0">
                <a:latin typeface="Microsoft Sans Serif"/>
                <a:cs typeface="Microsoft Sans Serif"/>
              </a:rPr>
              <a:t>Y' = bX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+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50000"/>
              </a:lnSpc>
            </a:pPr>
            <a:r>
              <a:rPr sz="2200" spc="-5" dirty="0">
                <a:latin typeface="Microsoft Sans Serif"/>
                <a:cs typeface="Microsoft Sans Serif"/>
              </a:rPr>
              <a:t>where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Y'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is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predicted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score,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is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slope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of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line,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and</a:t>
            </a:r>
            <a:r>
              <a:rPr sz="2200" spc="-10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-9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is </a:t>
            </a:r>
            <a:r>
              <a:rPr sz="2200" spc="-56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Y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intercept.</a:t>
            </a:r>
            <a:endParaRPr sz="2200">
              <a:latin typeface="Microsoft Sans Serif"/>
              <a:cs typeface="Microsoft Sans Serif"/>
            </a:endParaRPr>
          </a:p>
          <a:p>
            <a:pPr marL="12700" marR="659765">
              <a:lnSpc>
                <a:spcPct val="176100"/>
              </a:lnSpc>
              <a:tabLst>
                <a:tab pos="1473835" algn="l"/>
                <a:tab pos="4932045" algn="l"/>
              </a:tabLst>
            </a:pP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equation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line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in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Figure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2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is	</a:t>
            </a:r>
            <a:r>
              <a:rPr sz="2200" dirty="0">
                <a:latin typeface="Microsoft Sans Serif"/>
                <a:cs typeface="Microsoft Sans Serif"/>
              </a:rPr>
              <a:t>Y'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 </a:t>
            </a:r>
            <a:r>
              <a:rPr sz="2200" spc="-5" dirty="0">
                <a:latin typeface="Microsoft Sans Serif"/>
                <a:cs typeface="Microsoft Sans Serif"/>
              </a:rPr>
              <a:t>0.425X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+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0.785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For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X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1,	</a:t>
            </a:r>
            <a:r>
              <a:rPr sz="2200" spc="-5" dirty="0">
                <a:latin typeface="Microsoft Sans Serif"/>
                <a:cs typeface="Microsoft Sans Serif"/>
              </a:rPr>
              <a:t>Y'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(0.425)(1)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+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0.785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1.21.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  <a:tabLst>
                <a:tab pos="1473835" algn="l"/>
              </a:tabLst>
            </a:pPr>
            <a:r>
              <a:rPr sz="2200" spc="-5" dirty="0">
                <a:latin typeface="Microsoft Sans Serif"/>
                <a:cs typeface="Microsoft Sans Serif"/>
              </a:rPr>
              <a:t>For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X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2,	</a:t>
            </a:r>
            <a:r>
              <a:rPr sz="2200" spc="-5" dirty="0">
                <a:latin typeface="Microsoft Sans Serif"/>
                <a:cs typeface="Microsoft Sans Serif"/>
              </a:rPr>
              <a:t>Y'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(0.425)(2)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+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0.785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1.64.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  <a:tabLst>
                <a:tab pos="1473835" algn="l"/>
              </a:tabLst>
            </a:pPr>
            <a:r>
              <a:rPr sz="2200" spc="-5" dirty="0">
                <a:latin typeface="Microsoft Sans Serif"/>
                <a:cs typeface="Microsoft Sans Serif"/>
              </a:rPr>
              <a:t>For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X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3,	</a:t>
            </a:r>
            <a:r>
              <a:rPr sz="2200" spc="-5" dirty="0">
                <a:latin typeface="Microsoft Sans Serif"/>
                <a:cs typeface="Microsoft Sans Serif"/>
              </a:rPr>
              <a:t>Y'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(0.425)(3)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+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0.785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2.06.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190" dirty="0">
                <a:latin typeface="Microsoft Sans Serif"/>
                <a:cs typeface="Microsoft Sans Serif"/>
              </a:rPr>
              <a:t>…....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880" y="35306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880" y="41224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880" y="471297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0880" y="53035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9270" y="584200"/>
            <a:ext cx="65131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3405" algn="l"/>
                <a:tab pos="5320030" algn="l"/>
              </a:tabLst>
            </a:pPr>
            <a:r>
              <a:rPr spc="-5" dirty="0"/>
              <a:t>L</a:t>
            </a:r>
            <a:r>
              <a:rPr spc="5" dirty="0"/>
              <a:t>i</a:t>
            </a:r>
            <a:r>
              <a:rPr spc="-10" dirty="0"/>
              <a:t>n</a:t>
            </a:r>
            <a:r>
              <a:rPr spc="-5" dirty="0"/>
              <a:t>ea</a:t>
            </a:r>
            <a:r>
              <a:rPr dirty="0"/>
              <a:t>r	r</a:t>
            </a:r>
            <a:r>
              <a:rPr spc="-10" dirty="0"/>
              <a:t>e</a:t>
            </a:r>
            <a:r>
              <a:rPr spc="-5" dirty="0"/>
              <a:t>g</a:t>
            </a:r>
            <a:r>
              <a:rPr dirty="0"/>
              <a:t>r</a:t>
            </a:r>
            <a:r>
              <a:rPr spc="-5" dirty="0"/>
              <a:t>es</a:t>
            </a:r>
            <a:r>
              <a:rPr spc="-10" dirty="0"/>
              <a:t>s</a:t>
            </a:r>
            <a:r>
              <a:rPr spc="5" dirty="0"/>
              <a:t>i</a:t>
            </a:r>
            <a:r>
              <a:rPr spc="-10" dirty="0"/>
              <a:t>o</a:t>
            </a:r>
            <a:r>
              <a:rPr dirty="0"/>
              <a:t>n</a:t>
            </a:r>
            <a:r>
              <a:rPr spc="-5" dirty="0"/>
              <a:t> </a:t>
            </a:r>
            <a:r>
              <a:rPr dirty="0"/>
              <a:t>–	E</a:t>
            </a:r>
            <a:r>
              <a:rPr spc="-10" dirty="0"/>
              <a:t>x</a:t>
            </a:r>
            <a:r>
              <a:rPr dirty="0"/>
              <a:t>:1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880" y="195833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730" y="1687829"/>
            <a:ext cx="76815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error</a:t>
            </a:r>
            <a:r>
              <a:rPr sz="2400" spc="3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of</a:t>
            </a:r>
            <a:r>
              <a:rPr sz="2400" spc="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prediction</a:t>
            </a:r>
            <a:r>
              <a:rPr sz="2400" spc="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for</a:t>
            </a:r>
            <a:r>
              <a:rPr sz="2400" spc="3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FF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point</a:t>
            </a:r>
            <a:r>
              <a:rPr sz="2400" spc="7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value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point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minus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predicted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value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value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line).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880" y="314324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730" y="2874010"/>
            <a:ext cx="76333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65" dirty="0">
                <a:latin typeface="Microsoft Sans Serif"/>
                <a:cs typeface="Microsoft Sans Serif"/>
              </a:rPr>
              <a:t>Table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2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shows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predicted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values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(Y')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and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errors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prediction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(Y-Y').</a:t>
            </a:r>
            <a:endParaRPr sz="24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315576"/>
              </p:ext>
            </p:extLst>
          </p:nvPr>
        </p:nvGraphicFramePr>
        <p:xfrm>
          <a:off x="995680" y="4160450"/>
          <a:ext cx="5088252" cy="2569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482">
                <a:tc>
                  <a:txBody>
                    <a:bodyPr/>
                    <a:lstStyle/>
                    <a:p>
                      <a:pPr marL="31750">
                        <a:lnSpc>
                          <a:spcPts val="221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221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21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Y'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2210"/>
                        </a:lnSpc>
                      </a:pPr>
                      <a:r>
                        <a:rPr sz="2000" spc="-50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Y-Y'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ts val="2210"/>
                        </a:lnSpc>
                      </a:pP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sqr(</a:t>
                      </a:r>
                      <a:r>
                        <a:rPr sz="2000" spc="-20" dirty="0">
                          <a:solidFill>
                            <a:srgbClr val="0000FF"/>
                          </a:solidFill>
                          <a:latin typeface="Microsoft Sans Serif"/>
                          <a:cs typeface="Microsoft Sans Serif"/>
                        </a:rPr>
                        <a:t>Y-Y')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1.00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1.00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1.210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-0.210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0.044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2.00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2.00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1.635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0.365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0.133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3.00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1.30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2.060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-0.760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0.578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4.00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3.75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2.485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1.265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1.600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482">
                <a:tc>
                  <a:txBody>
                    <a:bodyPr/>
                    <a:lstStyle/>
                    <a:p>
                      <a:pPr marL="31750">
                        <a:lnSpc>
                          <a:spcPts val="2325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5.00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2325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2.25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25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2.910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2325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-0.660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ts val="2325"/>
                        </a:lnSpc>
                        <a:spcBef>
                          <a:spcPts val="49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0.436</a:t>
                      </a:r>
                      <a:endParaRPr sz="2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125209" y="4927600"/>
            <a:ext cx="3826510" cy="1300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105"/>
              </a:spcBef>
            </a:pPr>
            <a:r>
              <a:rPr sz="20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best-fitting</a:t>
            </a:r>
            <a:r>
              <a:rPr sz="200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line</a:t>
            </a:r>
            <a:r>
              <a:rPr sz="2000" spc="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B3B3B"/>
                </a:solidFill>
                <a:latin typeface="Microsoft Sans Serif"/>
                <a:cs typeface="Microsoft Sans Serif"/>
              </a:rPr>
              <a:t>is</a:t>
            </a:r>
            <a:r>
              <a:rPr sz="2000" spc="20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B3B3B"/>
                </a:solidFill>
                <a:latin typeface="Microsoft Sans Serif"/>
                <a:cs typeface="Microsoft Sans Serif"/>
              </a:rPr>
              <a:t>the</a:t>
            </a:r>
            <a:r>
              <a:rPr sz="2000" spc="20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B3B3B"/>
                </a:solidFill>
                <a:latin typeface="Microsoft Sans Serif"/>
                <a:cs typeface="Microsoft Sans Serif"/>
              </a:rPr>
              <a:t>line</a:t>
            </a:r>
            <a:r>
              <a:rPr sz="2000" spc="15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B3B3B"/>
                </a:solidFill>
                <a:latin typeface="Microsoft Sans Serif"/>
                <a:cs typeface="Microsoft Sans Serif"/>
              </a:rPr>
              <a:t>that </a:t>
            </a:r>
            <a:r>
              <a:rPr sz="2000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B3B3B"/>
                </a:solidFill>
                <a:latin typeface="Microsoft Sans Serif"/>
                <a:cs typeface="Microsoft Sans Serif"/>
              </a:rPr>
              <a:t>minimizes</a:t>
            </a:r>
            <a:r>
              <a:rPr sz="2000" spc="15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B3B3B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B3B3B"/>
                </a:solidFill>
                <a:latin typeface="Microsoft Sans Serif"/>
                <a:cs typeface="Microsoft Sans Serif"/>
              </a:rPr>
              <a:t>sum</a:t>
            </a:r>
            <a:r>
              <a:rPr sz="2000" spc="15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B3B3B"/>
                </a:solidFill>
                <a:latin typeface="Microsoft Sans Serif"/>
                <a:cs typeface="Microsoft Sans Serif"/>
              </a:rPr>
              <a:t>of</a:t>
            </a:r>
            <a:r>
              <a:rPr sz="2000" spc="10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B3B3B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B3B3B"/>
                </a:solidFill>
                <a:latin typeface="Microsoft Sans Serif"/>
                <a:cs typeface="Microsoft Sans Serif"/>
              </a:rPr>
              <a:t>squared </a:t>
            </a:r>
            <a:r>
              <a:rPr sz="2000" spc="-520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B3B3B"/>
                </a:solidFill>
                <a:latin typeface="Microsoft Sans Serif"/>
                <a:cs typeface="Microsoft Sans Serif"/>
              </a:rPr>
              <a:t>errors</a:t>
            </a:r>
            <a:r>
              <a:rPr sz="2000" spc="20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B3B3B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3B3B3B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B3B3B"/>
                </a:solidFill>
                <a:latin typeface="Microsoft Sans Serif"/>
                <a:cs typeface="Microsoft Sans Serif"/>
              </a:rPr>
              <a:t>prediction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7" y="1111250"/>
            <a:ext cx="98502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48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9270" y="584200"/>
            <a:ext cx="65131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3405" algn="l"/>
                <a:tab pos="5320030" algn="l"/>
              </a:tabLst>
            </a:pPr>
            <a:r>
              <a:rPr spc="-5" dirty="0"/>
              <a:t>L</a:t>
            </a:r>
            <a:r>
              <a:rPr spc="5" dirty="0"/>
              <a:t>i</a:t>
            </a:r>
            <a:r>
              <a:rPr spc="-10" dirty="0"/>
              <a:t>n</a:t>
            </a:r>
            <a:r>
              <a:rPr spc="-5" dirty="0"/>
              <a:t>ea</a:t>
            </a:r>
            <a:r>
              <a:rPr dirty="0"/>
              <a:t>r	r</a:t>
            </a:r>
            <a:r>
              <a:rPr spc="-10" dirty="0"/>
              <a:t>e</a:t>
            </a:r>
            <a:r>
              <a:rPr spc="-5" dirty="0"/>
              <a:t>g</a:t>
            </a:r>
            <a:r>
              <a:rPr dirty="0"/>
              <a:t>r</a:t>
            </a:r>
            <a:r>
              <a:rPr spc="-5" dirty="0"/>
              <a:t>es</a:t>
            </a:r>
            <a:r>
              <a:rPr spc="-10" dirty="0"/>
              <a:t>s</a:t>
            </a:r>
            <a:r>
              <a:rPr spc="5" dirty="0"/>
              <a:t>i</a:t>
            </a:r>
            <a:r>
              <a:rPr spc="-10" dirty="0"/>
              <a:t>o</a:t>
            </a:r>
            <a:r>
              <a:rPr dirty="0"/>
              <a:t>n</a:t>
            </a:r>
            <a:r>
              <a:rPr spc="-5" dirty="0"/>
              <a:t> </a:t>
            </a:r>
            <a:r>
              <a:rPr dirty="0"/>
              <a:t>–	E</a:t>
            </a:r>
            <a:r>
              <a:rPr spc="-10" dirty="0"/>
              <a:t>x</a:t>
            </a:r>
            <a:r>
              <a:rPr dirty="0"/>
              <a:t>:1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91" y="2247153"/>
            <a:ext cx="4010275" cy="44639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17770" y="19265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50105" marR="5080">
              <a:lnSpc>
                <a:spcPct val="1398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15" dirty="0"/>
              <a:t> </a:t>
            </a:r>
            <a:r>
              <a:rPr spc="-5" dirty="0"/>
              <a:t>black</a:t>
            </a:r>
            <a:r>
              <a:rPr spc="25" dirty="0"/>
              <a:t> </a:t>
            </a:r>
            <a:r>
              <a:rPr spc="-10" dirty="0"/>
              <a:t>diagonal</a:t>
            </a:r>
            <a:r>
              <a:rPr spc="15" dirty="0"/>
              <a:t> </a:t>
            </a:r>
            <a:r>
              <a:rPr spc="-10" dirty="0"/>
              <a:t>line</a:t>
            </a:r>
            <a:r>
              <a:rPr spc="30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spc="-5" dirty="0"/>
              <a:t>the </a:t>
            </a:r>
            <a:r>
              <a:rPr dirty="0"/>
              <a:t> </a:t>
            </a:r>
            <a:r>
              <a:rPr spc="-5" dirty="0">
                <a:solidFill>
                  <a:srgbClr val="0000FF"/>
                </a:solidFill>
              </a:rPr>
              <a:t>regression</a:t>
            </a:r>
            <a:r>
              <a:rPr spc="25" dirty="0">
                <a:solidFill>
                  <a:srgbClr val="0000FF"/>
                </a:solidFill>
              </a:rPr>
              <a:t> </a:t>
            </a:r>
            <a:r>
              <a:rPr spc="-15" dirty="0">
                <a:solidFill>
                  <a:srgbClr val="0000FF"/>
                </a:solidFill>
              </a:rPr>
              <a:t>line</a:t>
            </a:r>
            <a:r>
              <a:rPr spc="35" dirty="0">
                <a:solidFill>
                  <a:srgbClr val="0000FF"/>
                </a:solidFill>
              </a:rPr>
              <a:t> </a:t>
            </a:r>
            <a:r>
              <a:rPr spc="-5" dirty="0"/>
              <a:t>and</a:t>
            </a:r>
            <a:r>
              <a:rPr spc="15" dirty="0"/>
              <a:t> </a:t>
            </a:r>
            <a:r>
              <a:rPr spc="-5" dirty="0"/>
              <a:t>consists</a:t>
            </a:r>
            <a:r>
              <a:rPr spc="15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dirty="0"/>
              <a:t>the </a:t>
            </a:r>
            <a:r>
              <a:rPr spc="-570" dirty="0"/>
              <a:t> </a:t>
            </a:r>
            <a:r>
              <a:rPr spc="-5" dirty="0"/>
              <a:t>predicted</a:t>
            </a:r>
            <a:r>
              <a:rPr spc="15" dirty="0"/>
              <a:t> </a:t>
            </a:r>
            <a:r>
              <a:rPr dirty="0"/>
              <a:t>score</a:t>
            </a:r>
            <a:r>
              <a:rPr spc="15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Y</a:t>
            </a:r>
            <a:r>
              <a:rPr spc="-30" dirty="0"/>
              <a:t> </a:t>
            </a:r>
            <a:r>
              <a:rPr dirty="0"/>
              <a:t>for</a:t>
            </a:r>
            <a:r>
              <a:rPr spc="20" dirty="0"/>
              <a:t> </a:t>
            </a:r>
            <a:r>
              <a:rPr spc="-5" dirty="0"/>
              <a:t>each </a:t>
            </a:r>
            <a:r>
              <a:rPr dirty="0"/>
              <a:t> </a:t>
            </a:r>
            <a:r>
              <a:rPr spc="-10" dirty="0"/>
              <a:t>possible</a:t>
            </a:r>
            <a:r>
              <a:rPr spc="20" dirty="0"/>
              <a:t> </a:t>
            </a:r>
            <a:r>
              <a:rPr spc="-5" dirty="0"/>
              <a:t>value</a:t>
            </a:r>
            <a:r>
              <a:rPr spc="25" dirty="0"/>
              <a:t> </a:t>
            </a:r>
            <a:r>
              <a:rPr spc="-5" dirty="0"/>
              <a:t>of</a:t>
            </a:r>
            <a:r>
              <a:rPr spc="25" dirty="0"/>
              <a:t> </a:t>
            </a:r>
            <a:r>
              <a:rPr spc="-5" dirty="0"/>
              <a:t>X.</a:t>
            </a:r>
          </a:p>
          <a:p>
            <a:pPr marL="4650105" marR="69215">
              <a:lnSpc>
                <a:spcPct val="139800"/>
              </a:lnSpc>
            </a:pPr>
            <a:r>
              <a:rPr spc="-5" dirty="0"/>
              <a:t>The</a:t>
            </a:r>
            <a:r>
              <a:rPr spc="15" dirty="0"/>
              <a:t> </a:t>
            </a:r>
            <a:r>
              <a:rPr spc="-5" dirty="0">
                <a:solidFill>
                  <a:srgbClr val="FF0000"/>
                </a:solidFill>
              </a:rPr>
              <a:t>red</a:t>
            </a:r>
            <a:r>
              <a:rPr spc="2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point</a:t>
            </a:r>
            <a:r>
              <a:rPr spc="30" dirty="0">
                <a:solidFill>
                  <a:srgbClr val="FF0000"/>
                </a:solidFill>
              </a:rPr>
              <a:t> </a:t>
            </a:r>
            <a:r>
              <a:rPr spc="-10" dirty="0"/>
              <a:t>is</a:t>
            </a:r>
            <a:r>
              <a:rPr spc="15" dirty="0"/>
              <a:t> </a:t>
            </a:r>
            <a:r>
              <a:rPr spc="-5" dirty="0"/>
              <a:t>very</a:t>
            </a:r>
            <a:r>
              <a:rPr spc="30" dirty="0"/>
              <a:t> </a:t>
            </a:r>
            <a:r>
              <a:rPr spc="-5" dirty="0"/>
              <a:t>near</a:t>
            </a:r>
            <a:r>
              <a:rPr spc="15" dirty="0"/>
              <a:t> </a:t>
            </a:r>
            <a:r>
              <a:rPr dirty="0"/>
              <a:t>the </a:t>
            </a:r>
            <a:r>
              <a:rPr spc="5" dirty="0"/>
              <a:t> </a:t>
            </a:r>
            <a:r>
              <a:rPr spc="-5" dirty="0"/>
              <a:t>regression</a:t>
            </a:r>
            <a:r>
              <a:rPr spc="20" dirty="0"/>
              <a:t> </a:t>
            </a:r>
            <a:r>
              <a:rPr spc="-10" dirty="0"/>
              <a:t>line;</a:t>
            </a:r>
            <a:r>
              <a:rPr spc="10" dirty="0"/>
              <a:t> </a:t>
            </a:r>
            <a:r>
              <a:rPr spc="-5" dirty="0"/>
              <a:t>its</a:t>
            </a:r>
            <a:r>
              <a:rPr spc="15" dirty="0"/>
              <a:t> </a:t>
            </a:r>
            <a:r>
              <a:rPr spc="-5" dirty="0"/>
              <a:t>error</a:t>
            </a:r>
            <a:r>
              <a:rPr spc="20" dirty="0"/>
              <a:t> </a:t>
            </a:r>
            <a:r>
              <a:rPr spc="-5" dirty="0"/>
              <a:t>of</a:t>
            </a:r>
            <a:r>
              <a:rPr spc="20" dirty="0"/>
              <a:t> </a:t>
            </a:r>
            <a:r>
              <a:rPr spc="-5" dirty="0"/>
              <a:t>predic- </a:t>
            </a:r>
            <a:r>
              <a:rPr spc="-570" dirty="0"/>
              <a:t> </a:t>
            </a:r>
            <a:r>
              <a:rPr spc="-10" dirty="0"/>
              <a:t>tion</a:t>
            </a:r>
            <a:r>
              <a:rPr spc="15" dirty="0"/>
              <a:t> </a:t>
            </a:r>
            <a:r>
              <a:rPr spc="-5" dirty="0"/>
              <a:t>is</a:t>
            </a:r>
            <a:r>
              <a:rPr spc="35" dirty="0"/>
              <a:t> </a:t>
            </a:r>
            <a:r>
              <a:rPr spc="-10" dirty="0">
                <a:solidFill>
                  <a:srgbClr val="0000FF"/>
                </a:solidFill>
              </a:rPr>
              <a:t>small</a:t>
            </a:r>
            <a:r>
              <a:rPr spc="-10" dirty="0"/>
              <a:t>.</a:t>
            </a:r>
          </a:p>
          <a:p>
            <a:pPr marL="4650105">
              <a:lnSpc>
                <a:spcPct val="100000"/>
              </a:lnSpc>
              <a:spcBef>
                <a:spcPts val="1055"/>
              </a:spcBef>
            </a:pPr>
            <a:r>
              <a:rPr spc="-45" dirty="0"/>
              <a:t>Yellow</a:t>
            </a:r>
            <a:r>
              <a:rPr spc="10" dirty="0"/>
              <a:t> </a:t>
            </a:r>
            <a:r>
              <a:rPr spc="-10" dirty="0"/>
              <a:t>point</a:t>
            </a:r>
            <a:r>
              <a:rPr spc="20" dirty="0"/>
              <a:t> </a:t>
            </a:r>
            <a:r>
              <a:rPr spc="-10" dirty="0"/>
              <a:t>is</a:t>
            </a:r>
            <a:r>
              <a:rPr spc="15" dirty="0"/>
              <a:t> </a:t>
            </a:r>
            <a:r>
              <a:rPr spc="-5" dirty="0"/>
              <a:t>much</a:t>
            </a:r>
            <a:r>
              <a:rPr spc="15" dirty="0"/>
              <a:t> </a:t>
            </a:r>
            <a:r>
              <a:rPr spc="-5" dirty="0"/>
              <a:t>higher</a:t>
            </a:r>
          </a:p>
          <a:p>
            <a:pPr marL="4650105" marR="224790">
              <a:lnSpc>
                <a:spcPct val="139800"/>
              </a:lnSpc>
            </a:pPr>
            <a:r>
              <a:rPr spc="-5" dirty="0"/>
              <a:t>than</a:t>
            </a:r>
            <a:r>
              <a:rPr spc="1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spc="-5" dirty="0"/>
              <a:t>regression</a:t>
            </a:r>
            <a:r>
              <a:rPr spc="10" dirty="0"/>
              <a:t> </a:t>
            </a:r>
            <a:r>
              <a:rPr spc="-10" dirty="0"/>
              <a:t>line;</a:t>
            </a:r>
            <a:r>
              <a:rPr spc="25" dirty="0"/>
              <a:t> </a:t>
            </a:r>
            <a:r>
              <a:rPr spc="-10" dirty="0"/>
              <a:t>its</a:t>
            </a:r>
            <a:r>
              <a:rPr spc="20" dirty="0"/>
              <a:t> </a:t>
            </a:r>
            <a:r>
              <a:rPr spc="-5" dirty="0"/>
              <a:t>error </a:t>
            </a:r>
            <a:r>
              <a:rPr spc="-565" dirty="0"/>
              <a:t> </a:t>
            </a:r>
            <a:r>
              <a:rPr spc="-5" dirty="0"/>
              <a:t>of</a:t>
            </a:r>
            <a:r>
              <a:rPr spc="25" dirty="0"/>
              <a:t> </a:t>
            </a:r>
            <a:r>
              <a:rPr spc="-10" dirty="0"/>
              <a:t>prediction</a:t>
            </a:r>
            <a:r>
              <a:rPr spc="20" dirty="0"/>
              <a:t> </a:t>
            </a:r>
            <a:r>
              <a:rPr spc="-10" dirty="0"/>
              <a:t>is</a:t>
            </a:r>
            <a:r>
              <a:rPr spc="45" dirty="0"/>
              <a:t> </a:t>
            </a:r>
            <a:r>
              <a:rPr spc="-10" dirty="0">
                <a:solidFill>
                  <a:srgbClr val="0000FF"/>
                </a:solidFill>
              </a:rPr>
              <a:t>large</a:t>
            </a:r>
            <a:r>
              <a:rPr spc="-10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7770" y="380111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7770" y="52070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9270" y="584200"/>
            <a:ext cx="65131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3405" algn="l"/>
                <a:tab pos="5320030" algn="l"/>
              </a:tabLst>
            </a:pPr>
            <a:r>
              <a:rPr spc="-5" dirty="0"/>
              <a:t>L</a:t>
            </a:r>
            <a:r>
              <a:rPr spc="5" dirty="0"/>
              <a:t>i</a:t>
            </a:r>
            <a:r>
              <a:rPr spc="-10" dirty="0"/>
              <a:t>n</a:t>
            </a:r>
            <a:r>
              <a:rPr spc="-5" dirty="0"/>
              <a:t>ea</a:t>
            </a:r>
            <a:r>
              <a:rPr dirty="0"/>
              <a:t>r	r</a:t>
            </a:r>
            <a:r>
              <a:rPr spc="-10" dirty="0"/>
              <a:t>e</a:t>
            </a:r>
            <a:r>
              <a:rPr spc="-5" dirty="0"/>
              <a:t>g</a:t>
            </a:r>
            <a:r>
              <a:rPr dirty="0"/>
              <a:t>r</a:t>
            </a:r>
            <a:r>
              <a:rPr spc="-5" dirty="0"/>
              <a:t>es</a:t>
            </a:r>
            <a:r>
              <a:rPr spc="-10" dirty="0"/>
              <a:t>s</a:t>
            </a:r>
            <a:r>
              <a:rPr spc="5" dirty="0"/>
              <a:t>i</a:t>
            </a:r>
            <a:r>
              <a:rPr spc="-10" dirty="0"/>
              <a:t>o</a:t>
            </a:r>
            <a:r>
              <a:rPr dirty="0"/>
              <a:t>n</a:t>
            </a:r>
            <a:r>
              <a:rPr spc="-5" dirty="0"/>
              <a:t> </a:t>
            </a:r>
            <a:r>
              <a:rPr dirty="0"/>
              <a:t>–	E</a:t>
            </a:r>
            <a:r>
              <a:rPr spc="-10" dirty="0"/>
              <a:t>x</a:t>
            </a:r>
            <a:r>
              <a:rPr dirty="0"/>
              <a:t>:1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880" y="204216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31165" marR="5080">
              <a:lnSpc>
                <a:spcPct val="150000"/>
              </a:lnSpc>
              <a:spcBef>
                <a:spcPts val="100"/>
              </a:spcBef>
            </a:pPr>
            <a:r>
              <a:rPr spc="-10" dirty="0"/>
              <a:t>MX</a:t>
            </a:r>
            <a:r>
              <a:rPr spc="20" dirty="0"/>
              <a:t> </a:t>
            </a:r>
            <a:r>
              <a:rPr spc="-10" dirty="0"/>
              <a:t>is</a:t>
            </a:r>
            <a:r>
              <a:rPr spc="30" dirty="0"/>
              <a:t> </a:t>
            </a:r>
            <a:r>
              <a:rPr spc="-5" dirty="0"/>
              <a:t>the</a:t>
            </a:r>
            <a:r>
              <a:rPr spc="20" dirty="0"/>
              <a:t> </a:t>
            </a:r>
            <a:r>
              <a:rPr spc="-5" dirty="0"/>
              <a:t>mean</a:t>
            </a:r>
            <a:r>
              <a:rPr spc="25" dirty="0"/>
              <a:t> </a:t>
            </a:r>
            <a:r>
              <a:rPr spc="-5" dirty="0"/>
              <a:t>of</a:t>
            </a:r>
            <a:r>
              <a:rPr spc="30" dirty="0"/>
              <a:t> </a:t>
            </a:r>
            <a:r>
              <a:rPr spc="-5" dirty="0"/>
              <a:t>X,</a:t>
            </a:r>
            <a:r>
              <a:rPr spc="15" dirty="0"/>
              <a:t> </a:t>
            </a:r>
            <a:r>
              <a:rPr spc="-5" dirty="0"/>
              <a:t>MY</a:t>
            </a:r>
            <a:r>
              <a:rPr spc="-1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spc="-5" dirty="0"/>
              <a:t>the</a:t>
            </a:r>
            <a:r>
              <a:rPr spc="25" dirty="0"/>
              <a:t> </a:t>
            </a:r>
            <a:r>
              <a:rPr spc="-5" dirty="0"/>
              <a:t>mean</a:t>
            </a:r>
            <a:r>
              <a:rPr spc="30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150" dirty="0"/>
              <a:t>Y,</a:t>
            </a:r>
            <a:r>
              <a:rPr spc="30" dirty="0"/>
              <a:t> </a:t>
            </a:r>
            <a:r>
              <a:rPr dirty="0"/>
              <a:t>sX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spc="-5" dirty="0"/>
              <a:t>the</a:t>
            </a:r>
            <a:r>
              <a:rPr spc="25" dirty="0"/>
              <a:t> </a:t>
            </a:r>
            <a:r>
              <a:rPr spc="-5" dirty="0"/>
              <a:t>standard </a:t>
            </a:r>
            <a:r>
              <a:rPr spc="-570" dirty="0"/>
              <a:t> </a:t>
            </a:r>
            <a:r>
              <a:rPr spc="-5" dirty="0"/>
              <a:t>deviation </a:t>
            </a:r>
            <a:r>
              <a:rPr dirty="0"/>
              <a:t>of </a:t>
            </a:r>
            <a:r>
              <a:rPr spc="-5" dirty="0"/>
              <a:t>X, </a:t>
            </a:r>
            <a:r>
              <a:rPr dirty="0"/>
              <a:t>sY </a:t>
            </a:r>
            <a:r>
              <a:rPr spc="-10" dirty="0"/>
              <a:t>is </a:t>
            </a:r>
            <a:r>
              <a:rPr spc="-5" dirty="0"/>
              <a:t>the standard deviation of </a:t>
            </a:r>
            <a:r>
              <a:rPr spc="-150" dirty="0"/>
              <a:t>Y,</a:t>
            </a:r>
            <a:r>
              <a:rPr spc="-145" dirty="0"/>
              <a:t> </a:t>
            </a:r>
            <a:r>
              <a:rPr spc="-5" dirty="0"/>
              <a:t>and </a:t>
            </a:r>
            <a:r>
              <a:rPr dirty="0"/>
              <a:t>r </a:t>
            </a:r>
            <a:r>
              <a:rPr spc="-10" dirty="0"/>
              <a:t>is </a:t>
            </a:r>
            <a:r>
              <a:rPr spc="-5" dirty="0"/>
              <a:t>the </a:t>
            </a:r>
            <a:r>
              <a:rPr dirty="0"/>
              <a:t> </a:t>
            </a:r>
            <a:r>
              <a:rPr spc="-5" dirty="0"/>
              <a:t>correlation</a:t>
            </a:r>
            <a:r>
              <a:rPr spc="2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X</a:t>
            </a:r>
            <a:r>
              <a:rPr spc="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0" dirty="0"/>
              <a:t>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0880" y="363855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730" y="3559809"/>
            <a:ext cx="64090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5" dirty="0">
                <a:latin typeface="Microsoft Sans Serif"/>
                <a:cs typeface="Microsoft Sans Serif"/>
              </a:rPr>
              <a:t>Table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3.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Statistics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for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computing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regression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line.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4730" y="3895089"/>
            <a:ext cx="4667250" cy="103124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912494" algn="l"/>
                <a:tab pos="1967864" algn="l"/>
                <a:tab pos="3100705" algn="l"/>
                <a:tab pos="4120515" algn="l"/>
              </a:tabLst>
            </a:pPr>
            <a:r>
              <a:rPr sz="2200" spc="-10" dirty="0">
                <a:latin typeface="Microsoft Sans Serif"/>
                <a:cs typeface="Microsoft Sans Serif"/>
              </a:rPr>
              <a:t>MX	MY	</a:t>
            </a:r>
            <a:r>
              <a:rPr sz="2200" dirty="0">
                <a:latin typeface="Microsoft Sans Serif"/>
                <a:cs typeface="Microsoft Sans Serif"/>
              </a:rPr>
              <a:t>sX	sY	r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912494" algn="l"/>
                <a:tab pos="1811655" algn="l"/>
                <a:tab pos="2945765" algn="l"/>
                <a:tab pos="3954779" algn="l"/>
              </a:tabLst>
            </a:pPr>
            <a:r>
              <a:rPr sz="2200" dirty="0">
                <a:latin typeface="Microsoft Sans Serif"/>
                <a:cs typeface="Microsoft Sans Serif"/>
              </a:rPr>
              <a:t>3	</a:t>
            </a:r>
            <a:r>
              <a:rPr sz="2200" spc="-5" dirty="0">
                <a:latin typeface="Microsoft Sans Serif"/>
                <a:cs typeface="Microsoft Sans Serif"/>
              </a:rPr>
              <a:t>2.</a:t>
            </a:r>
            <a:r>
              <a:rPr sz="2200" dirty="0">
                <a:latin typeface="Microsoft Sans Serif"/>
                <a:cs typeface="Microsoft Sans Serif"/>
              </a:rPr>
              <a:t>06	1</a:t>
            </a:r>
            <a:r>
              <a:rPr sz="2200" spc="-5" dirty="0">
                <a:latin typeface="Microsoft Sans Serif"/>
                <a:cs typeface="Microsoft Sans Serif"/>
              </a:rPr>
              <a:t>.5</a:t>
            </a:r>
            <a:r>
              <a:rPr sz="2200" dirty="0">
                <a:latin typeface="Microsoft Sans Serif"/>
                <a:cs typeface="Microsoft Sans Serif"/>
              </a:rPr>
              <a:t>81	</a:t>
            </a:r>
            <a:r>
              <a:rPr sz="2200" spc="-5" dirty="0">
                <a:latin typeface="Microsoft Sans Serif"/>
                <a:cs typeface="Microsoft Sans Serif"/>
              </a:rPr>
              <a:t>1.</a:t>
            </a:r>
            <a:r>
              <a:rPr sz="2200" dirty="0">
                <a:latin typeface="Microsoft Sans Serif"/>
                <a:cs typeface="Microsoft Sans Serif"/>
              </a:rPr>
              <a:t>0</a:t>
            </a:r>
            <a:r>
              <a:rPr sz="2200" spc="-5" dirty="0">
                <a:latin typeface="Microsoft Sans Serif"/>
                <a:cs typeface="Microsoft Sans Serif"/>
              </a:rPr>
              <a:t>7</a:t>
            </a:r>
            <a:r>
              <a:rPr sz="2200" dirty="0">
                <a:latin typeface="Microsoft Sans Serif"/>
                <a:cs typeface="Microsoft Sans Serif"/>
              </a:rPr>
              <a:t>2	0</a:t>
            </a:r>
            <a:r>
              <a:rPr sz="2200" spc="-5" dirty="0">
                <a:latin typeface="Microsoft Sans Serif"/>
                <a:cs typeface="Microsoft Sans Serif"/>
              </a:rPr>
              <a:t>.6</a:t>
            </a:r>
            <a:r>
              <a:rPr sz="2200" dirty="0">
                <a:latin typeface="Microsoft Sans Serif"/>
                <a:cs typeface="Microsoft Sans Serif"/>
              </a:rPr>
              <a:t>27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0880" y="523494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4730" y="5156200"/>
            <a:ext cx="68383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5365" algn="l"/>
              </a:tabLst>
            </a:pPr>
            <a:r>
              <a:rPr sz="2200" spc="-5" dirty="0">
                <a:latin typeface="Microsoft Sans Serif"/>
                <a:cs typeface="Microsoft Sans Serif"/>
              </a:rPr>
              <a:t>T</a:t>
            </a:r>
            <a:r>
              <a:rPr sz="2200" dirty="0">
                <a:latin typeface="Microsoft Sans Serif"/>
                <a:cs typeface="Microsoft Sans Serif"/>
              </a:rPr>
              <a:t>he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slop</a:t>
            </a:r>
            <a:r>
              <a:rPr sz="2200" dirty="0">
                <a:solidFill>
                  <a:srgbClr val="0000FF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0000FF"/>
                </a:solidFill>
                <a:latin typeface="Microsoft Sans Serif"/>
                <a:cs typeface="Microsoft Sans Serif"/>
              </a:rPr>
              <a:t>(</a:t>
            </a:r>
            <a:r>
              <a:rPr sz="22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b</a:t>
            </a:r>
            <a:r>
              <a:rPr sz="2200" dirty="0">
                <a:solidFill>
                  <a:srgbClr val="0000FF"/>
                </a:solidFill>
                <a:latin typeface="Microsoft Sans Serif"/>
                <a:cs typeface="Microsoft Sans Serif"/>
              </a:rPr>
              <a:t>)</a:t>
            </a:r>
            <a:r>
              <a:rPr sz="2200"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c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dirty="0">
                <a:latin typeface="Microsoft Sans Serif"/>
                <a:cs typeface="Microsoft Sans Serif"/>
              </a:rPr>
              <a:t>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b</a:t>
            </a:r>
            <a:r>
              <a:rPr sz="2200" dirty="0">
                <a:latin typeface="Microsoft Sans Serif"/>
                <a:cs typeface="Microsoft Sans Serif"/>
              </a:rPr>
              <a:t>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ca</a:t>
            </a:r>
            <a:r>
              <a:rPr sz="2200" spc="-10" dirty="0">
                <a:latin typeface="Microsoft Sans Serif"/>
                <a:cs typeface="Microsoft Sans Serif"/>
              </a:rPr>
              <a:t>lcu</a:t>
            </a:r>
            <a:r>
              <a:rPr sz="2200" spc="-15" dirty="0">
                <a:latin typeface="Microsoft Sans Serif"/>
                <a:cs typeface="Microsoft Sans Serif"/>
              </a:rPr>
              <a:t>la</a:t>
            </a:r>
            <a:r>
              <a:rPr sz="2200" spc="-5" dirty="0">
                <a:latin typeface="Microsoft Sans Serif"/>
                <a:cs typeface="Microsoft Sans Serif"/>
              </a:rPr>
              <a:t>t</a:t>
            </a:r>
            <a:r>
              <a:rPr sz="2200" dirty="0">
                <a:latin typeface="Microsoft Sans Serif"/>
                <a:cs typeface="Microsoft Sans Serif"/>
              </a:rPr>
              <a:t>ed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f</a:t>
            </a:r>
            <a:r>
              <a:rPr sz="2200" dirty="0">
                <a:latin typeface="Microsoft Sans Serif"/>
                <a:cs typeface="Microsoft Sans Serif"/>
              </a:rPr>
              <a:t>o</a:t>
            </a:r>
            <a:r>
              <a:rPr sz="2200" spc="-15" dirty="0">
                <a:latin typeface="Microsoft Sans Serif"/>
                <a:cs typeface="Microsoft Sans Serif"/>
              </a:rPr>
              <a:t>llo</a:t>
            </a:r>
            <a:r>
              <a:rPr sz="2200" spc="-10" dirty="0">
                <a:latin typeface="Microsoft Sans Serif"/>
                <a:cs typeface="Microsoft Sans Serif"/>
              </a:rPr>
              <a:t>w</a:t>
            </a:r>
            <a:r>
              <a:rPr sz="2200" dirty="0">
                <a:latin typeface="Microsoft Sans Serif"/>
                <a:cs typeface="Microsoft Sans Serif"/>
              </a:rPr>
              <a:t>s: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r	sY</a:t>
            </a:r>
            <a:r>
              <a:rPr sz="2200" spc="-5" dirty="0">
                <a:latin typeface="Microsoft Sans Serif"/>
                <a:cs typeface="Microsoft Sans Serif"/>
              </a:rPr>
              <a:t>/sX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880" y="58254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4730" y="5746750"/>
            <a:ext cx="718883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3045" algn="l"/>
              </a:tabLst>
            </a:pPr>
            <a:r>
              <a:rPr sz="2200" spc="-5" dirty="0">
                <a:latin typeface="Microsoft Sans Serif"/>
                <a:cs typeface="Microsoft Sans Serif"/>
              </a:rPr>
              <a:t>and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intercept</a:t>
            </a:r>
            <a:r>
              <a:rPr sz="2200" spc="3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(A)</a:t>
            </a:r>
            <a:r>
              <a:rPr sz="2200" spc="4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can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calculated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as	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-1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MY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575" dirty="0">
                <a:latin typeface="Microsoft Sans Serif"/>
                <a:cs typeface="Microsoft Sans Serif"/>
              </a:rPr>
              <a:t>–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880" y="6417309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4730" y="6338570"/>
            <a:ext cx="406272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Microsoft Sans Serif"/>
                <a:cs typeface="Microsoft Sans Serif"/>
              </a:rPr>
              <a:t>b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(0.627)(1.072)/1.581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0.425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0880" y="7007859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4730" y="6929119"/>
            <a:ext cx="35490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2.06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-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(0.425)(3)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=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0.785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9270" y="584200"/>
            <a:ext cx="65131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3405" algn="l"/>
                <a:tab pos="5320030" algn="l"/>
              </a:tabLst>
            </a:pPr>
            <a:r>
              <a:rPr spc="-5" dirty="0"/>
              <a:t>L</a:t>
            </a:r>
            <a:r>
              <a:rPr spc="5" dirty="0"/>
              <a:t>i</a:t>
            </a:r>
            <a:r>
              <a:rPr spc="-10" dirty="0"/>
              <a:t>n</a:t>
            </a:r>
            <a:r>
              <a:rPr spc="-5" dirty="0"/>
              <a:t>ea</a:t>
            </a:r>
            <a:r>
              <a:rPr dirty="0"/>
              <a:t>r	r</a:t>
            </a:r>
            <a:r>
              <a:rPr spc="-10" dirty="0"/>
              <a:t>e</a:t>
            </a:r>
            <a:r>
              <a:rPr spc="-5" dirty="0"/>
              <a:t>g</a:t>
            </a:r>
            <a:r>
              <a:rPr dirty="0"/>
              <a:t>r</a:t>
            </a:r>
            <a:r>
              <a:rPr spc="-5" dirty="0"/>
              <a:t>es</a:t>
            </a:r>
            <a:r>
              <a:rPr spc="-10" dirty="0"/>
              <a:t>s</a:t>
            </a:r>
            <a:r>
              <a:rPr spc="5" dirty="0"/>
              <a:t>i</a:t>
            </a:r>
            <a:r>
              <a:rPr spc="-10" dirty="0"/>
              <a:t>o</a:t>
            </a:r>
            <a:r>
              <a:rPr dirty="0"/>
              <a:t>n</a:t>
            </a:r>
            <a:r>
              <a:rPr spc="-5" dirty="0"/>
              <a:t> </a:t>
            </a:r>
            <a:r>
              <a:rPr dirty="0"/>
              <a:t>–	E</a:t>
            </a:r>
            <a:r>
              <a:rPr spc="-10" dirty="0"/>
              <a:t>x</a:t>
            </a:r>
            <a:r>
              <a:rPr dirty="0"/>
              <a:t>:2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5490" y="1924050"/>
          <a:ext cx="8228330" cy="4537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4050">
                <a:tc gridSpan="2">
                  <a:txBody>
                    <a:bodyPr/>
                    <a:lstStyle/>
                    <a:p>
                      <a:pPr marL="929640">
                        <a:lnSpc>
                          <a:spcPts val="2160"/>
                        </a:lnSpc>
                        <a:spcBef>
                          <a:spcPts val="300"/>
                        </a:spcBef>
                        <a:tabLst>
                          <a:tab pos="5523865" algn="l"/>
                        </a:tabLst>
                      </a:pPr>
                      <a:r>
                        <a:rPr sz="1900" b="1" spc="-5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House</a:t>
                      </a:r>
                      <a:r>
                        <a:rPr sz="1900" b="1" spc="5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b="1" spc="-5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Price</a:t>
                      </a:r>
                      <a:r>
                        <a:rPr sz="1900" b="1" spc="5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b="1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900" b="1" spc="10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b="1" spc="-5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$1000s	</a:t>
                      </a:r>
                      <a:r>
                        <a:rPr sz="1900" b="1" spc="-10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Square</a:t>
                      </a:r>
                      <a:r>
                        <a:rPr sz="1900" b="1" spc="-35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b="1" spc="-5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Feet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889760">
                        <a:lnSpc>
                          <a:spcPts val="2160"/>
                        </a:lnSpc>
                        <a:tabLst>
                          <a:tab pos="6003925" algn="l"/>
                        </a:tabLst>
                      </a:pPr>
                      <a:r>
                        <a:rPr sz="1900" b="1" spc="-5" dirty="0">
                          <a:solidFill>
                            <a:srgbClr val="1E487C"/>
                          </a:solidFill>
                          <a:latin typeface="Times New Roman"/>
                          <a:cs typeface="Times New Roman"/>
                        </a:rPr>
                        <a:t>(Y)	(X)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C6D9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979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245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1400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39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312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71755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1600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71755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29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279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1700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308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1875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29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199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30" dirty="0">
                          <a:latin typeface="Times New Roman"/>
                          <a:cs typeface="Times New Roman"/>
                        </a:rPr>
                        <a:t>1100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729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219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1550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405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2350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729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324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2450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319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1425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295">
                <a:tc>
                  <a:txBody>
                    <a:bodyPr/>
                    <a:lstStyle/>
                    <a:p>
                      <a:pPr marR="183832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255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900" b="1" spc="-5" dirty="0">
                          <a:latin typeface="Times New Roman"/>
                          <a:cs typeface="Times New Roman"/>
                        </a:rPr>
                        <a:t>1700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584200"/>
            <a:ext cx="6663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House</a:t>
            </a:r>
            <a:r>
              <a:rPr spc="-35" dirty="0"/>
              <a:t> </a:t>
            </a:r>
            <a:r>
              <a:rPr spc="-5" dirty="0"/>
              <a:t>Price:</a:t>
            </a:r>
            <a:r>
              <a:rPr spc="-25" dirty="0"/>
              <a:t> </a:t>
            </a:r>
            <a:r>
              <a:rPr spc="-5" dirty="0"/>
              <a:t>Scatter</a:t>
            </a:r>
            <a:r>
              <a:rPr spc="-20" dirty="0"/>
              <a:t> </a:t>
            </a:r>
            <a:r>
              <a:rPr spc="-5" dirty="0"/>
              <a:t>plot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7350" y="2337435"/>
            <a:ext cx="4383405" cy="2679065"/>
            <a:chOff x="2927350" y="2337435"/>
            <a:chExt cx="4383405" cy="2679065"/>
          </a:xfrm>
        </p:grpSpPr>
        <p:sp>
          <p:nvSpPr>
            <p:cNvPr id="4" name="object 4"/>
            <p:cNvSpPr/>
            <p:nvPr/>
          </p:nvSpPr>
          <p:spPr>
            <a:xfrm>
              <a:off x="2927350" y="2338070"/>
              <a:ext cx="4382770" cy="2678430"/>
            </a:xfrm>
            <a:custGeom>
              <a:avLst/>
              <a:gdLst/>
              <a:ahLst/>
              <a:cxnLst/>
              <a:rect l="l" t="t" r="r" b="b"/>
              <a:pathLst>
                <a:path w="4382770" h="2678429">
                  <a:moveTo>
                    <a:pt x="58419" y="0"/>
                  </a:moveTo>
                  <a:lnTo>
                    <a:pt x="4382770" y="0"/>
                  </a:lnTo>
                </a:path>
                <a:path w="4382770" h="2678429">
                  <a:moveTo>
                    <a:pt x="4382770" y="0"/>
                  </a:moveTo>
                  <a:lnTo>
                    <a:pt x="4382770" y="2620010"/>
                  </a:lnTo>
                </a:path>
                <a:path w="4382770" h="2678429">
                  <a:moveTo>
                    <a:pt x="4382770" y="2620010"/>
                  </a:moveTo>
                  <a:lnTo>
                    <a:pt x="58419" y="2620010"/>
                  </a:lnTo>
                </a:path>
                <a:path w="4382770" h="2678429">
                  <a:moveTo>
                    <a:pt x="58419" y="2620010"/>
                  </a:moveTo>
                  <a:lnTo>
                    <a:pt x="58419" y="0"/>
                  </a:lnTo>
                </a:path>
                <a:path w="4382770" h="2678429">
                  <a:moveTo>
                    <a:pt x="58419" y="0"/>
                  </a:moveTo>
                  <a:lnTo>
                    <a:pt x="58419" y="2620010"/>
                  </a:lnTo>
                </a:path>
                <a:path w="4382770" h="2678429">
                  <a:moveTo>
                    <a:pt x="0" y="2620010"/>
                  </a:moveTo>
                  <a:lnTo>
                    <a:pt x="116839" y="2620010"/>
                  </a:lnTo>
                </a:path>
                <a:path w="4382770" h="2678429">
                  <a:moveTo>
                    <a:pt x="0" y="2326640"/>
                  </a:moveTo>
                  <a:lnTo>
                    <a:pt x="116839" y="2326640"/>
                  </a:lnTo>
                </a:path>
                <a:path w="4382770" h="2678429">
                  <a:moveTo>
                    <a:pt x="0" y="2033269"/>
                  </a:moveTo>
                  <a:lnTo>
                    <a:pt x="116839" y="2033269"/>
                  </a:lnTo>
                </a:path>
                <a:path w="4382770" h="2678429">
                  <a:moveTo>
                    <a:pt x="0" y="1750059"/>
                  </a:moveTo>
                  <a:lnTo>
                    <a:pt x="116839" y="1750059"/>
                  </a:lnTo>
                </a:path>
                <a:path w="4382770" h="2678429">
                  <a:moveTo>
                    <a:pt x="0" y="1456689"/>
                  </a:moveTo>
                  <a:lnTo>
                    <a:pt x="116839" y="1456689"/>
                  </a:lnTo>
                </a:path>
                <a:path w="4382770" h="2678429">
                  <a:moveTo>
                    <a:pt x="0" y="1163319"/>
                  </a:moveTo>
                  <a:lnTo>
                    <a:pt x="116839" y="1163319"/>
                  </a:lnTo>
                </a:path>
                <a:path w="4382770" h="2678429">
                  <a:moveTo>
                    <a:pt x="0" y="869950"/>
                  </a:moveTo>
                  <a:lnTo>
                    <a:pt x="116839" y="869950"/>
                  </a:lnTo>
                </a:path>
                <a:path w="4382770" h="2678429">
                  <a:moveTo>
                    <a:pt x="0" y="586739"/>
                  </a:moveTo>
                  <a:lnTo>
                    <a:pt x="116839" y="586739"/>
                  </a:lnTo>
                </a:path>
                <a:path w="4382770" h="2678429">
                  <a:moveTo>
                    <a:pt x="0" y="293369"/>
                  </a:moveTo>
                  <a:lnTo>
                    <a:pt x="116839" y="293369"/>
                  </a:lnTo>
                </a:path>
                <a:path w="4382770" h="2678429">
                  <a:moveTo>
                    <a:pt x="0" y="0"/>
                  </a:moveTo>
                  <a:lnTo>
                    <a:pt x="116839" y="0"/>
                  </a:lnTo>
                </a:path>
                <a:path w="4382770" h="2678429">
                  <a:moveTo>
                    <a:pt x="58419" y="2620010"/>
                  </a:moveTo>
                  <a:lnTo>
                    <a:pt x="4382770" y="2620010"/>
                  </a:lnTo>
                </a:path>
                <a:path w="4382770" h="2678429">
                  <a:moveTo>
                    <a:pt x="58419" y="2678429"/>
                  </a:moveTo>
                  <a:lnTo>
                    <a:pt x="58419" y="2561590"/>
                  </a:lnTo>
                </a:path>
                <a:path w="4382770" h="2678429">
                  <a:moveTo>
                    <a:pt x="782320" y="2678429"/>
                  </a:moveTo>
                  <a:lnTo>
                    <a:pt x="782320" y="2561590"/>
                  </a:lnTo>
                </a:path>
                <a:path w="4382770" h="2678429">
                  <a:moveTo>
                    <a:pt x="1496060" y="2678429"/>
                  </a:moveTo>
                  <a:lnTo>
                    <a:pt x="1496060" y="2561590"/>
                  </a:lnTo>
                </a:path>
                <a:path w="4382770" h="2678429">
                  <a:moveTo>
                    <a:pt x="2221229" y="2678429"/>
                  </a:moveTo>
                  <a:lnTo>
                    <a:pt x="2221229" y="2561590"/>
                  </a:lnTo>
                </a:path>
                <a:path w="4382770" h="2678429">
                  <a:moveTo>
                    <a:pt x="2945129" y="2678429"/>
                  </a:moveTo>
                  <a:lnTo>
                    <a:pt x="2945129" y="2561590"/>
                  </a:lnTo>
                </a:path>
                <a:path w="4382770" h="2678429">
                  <a:moveTo>
                    <a:pt x="3658870" y="2678429"/>
                  </a:moveTo>
                  <a:lnTo>
                    <a:pt x="3658870" y="2561590"/>
                  </a:lnTo>
                </a:path>
                <a:path w="4382770" h="2678429">
                  <a:moveTo>
                    <a:pt x="4382770" y="2678429"/>
                  </a:moveTo>
                  <a:lnTo>
                    <a:pt x="4382770" y="256159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7600" y="3456940"/>
              <a:ext cx="132079" cy="132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0970" y="3065780"/>
              <a:ext cx="132079" cy="1320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63210" y="326644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576" y="4921"/>
                  </a:lnTo>
                  <a:lnTo>
                    <a:pt x="18414" y="18415"/>
                  </a:lnTo>
                  <a:lnTo>
                    <a:pt x="4921" y="38576"/>
                  </a:lnTo>
                  <a:lnTo>
                    <a:pt x="0" y="63500"/>
                  </a:lnTo>
                  <a:lnTo>
                    <a:pt x="4921" y="88423"/>
                  </a:lnTo>
                  <a:lnTo>
                    <a:pt x="18415" y="108585"/>
                  </a:lnTo>
                  <a:lnTo>
                    <a:pt x="38576" y="122078"/>
                  </a:lnTo>
                  <a:lnTo>
                    <a:pt x="63500" y="127000"/>
                  </a:lnTo>
                  <a:lnTo>
                    <a:pt x="88423" y="122078"/>
                  </a:lnTo>
                  <a:lnTo>
                    <a:pt x="108585" y="108584"/>
                  </a:lnTo>
                  <a:lnTo>
                    <a:pt x="122078" y="88423"/>
                  </a:lnTo>
                  <a:lnTo>
                    <a:pt x="127000" y="63500"/>
                  </a:lnTo>
                  <a:lnTo>
                    <a:pt x="122078" y="38576"/>
                  </a:lnTo>
                  <a:lnTo>
                    <a:pt x="108584" y="18414"/>
                  </a:lnTo>
                  <a:lnTo>
                    <a:pt x="88423" y="4921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63210" y="3266440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110" y="58420"/>
                  </a:moveTo>
                  <a:lnTo>
                    <a:pt x="118110" y="55880"/>
                  </a:lnTo>
                  <a:lnTo>
                    <a:pt x="116839" y="53339"/>
                  </a:lnTo>
                  <a:lnTo>
                    <a:pt x="116839" y="49530"/>
                  </a:lnTo>
                  <a:lnTo>
                    <a:pt x="116839" y="46989"/>
                  </a:lnTo>
                  <a:lnTo>
                    <a:pt x="115569" y="44450"/>
                  </a:lnTo>
                  <a:lnTo>
                    <a:pt x="114300" y="41910"/>
                  </a:lnTo>
                  <a:lnTo>
                    <a:pt x="114300" y="38100"/>
                  </a:lnTo>
                  <a:lnTo>
                    <a:pt x="113029" y="35560"/>
                  </a:lnTo>
                  <a:lnTo>
                    <a:pt x="111760" y="33020"/>
                  </a:lnTo>
                  <a:lnTo>
                    <a:pt x="110489" y="30480"/>
                  </a:lnTo>
                  <a:lnTo>
                    <a:pt x="107950" y="27939"/>
                  </a:lnTo>
                  <a:lnTo>
                    <a:pt x="106679" y="25400"/>
                  </a:lnTo>
                  <a:lnTo>
                    <a:pt x="105410" y="22860"/>
                  </a:lnTo>
                  <a:lnTo>
                    <a:pt x="102869" y="20320"/>
                  </a:lnTo>
                  <a:lnTo>
                    <a:pt x="101600" y="19050"/>
                  </a:lnTo>
                  <a:lnTo>
                    <a:pt x="99060" y="16510"/>
                  </a:lnTo>
                  <a:lnTo>
                    <a:pt x="97789" y="13970"/>
                  </a:lnTo>
                  <a:lnTo>
                    <a:pt x="95250" y="12700"/>
                  </a:lnTo>
                  <a:lnTo>
                    <a:pt x="92710" y="10160"/>
                  </a:lnTo>
                  <a:lnTo>
                    <a:pt x="90169" y="8889"/>
                  </a:lnTo>
                  <a:lnTo>
                    <a:pt x="87629" y="7620"/>
                  </a:lnTo>
                  <a:lnTo>
                    <a:pt x="85089" y="6350"/>
                  </a:lnTo>
                  <a:lnTo>
                    <a:pt x="82550" y="5080"/>
                  </a:lnTo>
                  <a:lnTo>
                    <a:pt x="78739" y="3810"/>
                  </a:lnTo>
                  <a:lnTo>
                    <a:pt x="76200" y="2539"/>
                  </a:lnTo>
                  <a:lnTo>
                    <a:pt x="73660" y="2539"/>
                  </a:lnTo>
                  <a:lnTo>
                    <a:pt x="71119" y="1270"/>
                  </a:lnTo>
                  <a:lnTo>
                    <a:pt x="67310" y="1270"/>
                  </a:lnTo>
                  <a:lnTo>
                    <a:pt x="64769" y="0"/>
                  </a:lnTo>
                  <a:lnTo>
                    <a:pt x="62229" y="0"/>
                  </a:lnTo>
                  <a:lnTo>
                    <a:pt x="58419" y="0"/>
                  </a:lnTo>
                  <a:lnTo>
                    <a:pt x="55879" y="0"/>
                  </a:lnTo>
                  <a:lnTo>
                    <a:pt x="53339" y="0"/>
                  </a:lnTo>
                  <a:lnTo>
                    <a:pt x="49529" y="1270"/>
                  </a:lnTo>
                  <a:lnTo>
                    <a:pt x="46989" y="1270"/>
                  </a:lnTo>
                  <a:lnTo>
                    <a:pt x="44450" y="2539"/>
                  </a:lnTo>
                  <a:lnTo>
                    <a:pt x="40639" y="2539"/>
                  </a:lnTo>
                  <a:lnTo>
                    <a:pt x="38100" y="3810"/>
                  </a:lnTo>
                  <a:lnTo>
                    <a:pt x="35560" y="5080"/>
                  </a:lnTo>
                  <a:lnTo>
                    <a:pt x="33019" y="6350"/>
                  </a:lnTo>
                  <a:lnTo>
                    <a:pt x="30479" y="7620"/>
                  </a:lnTo>
                  <a:lnTo>
                    <a:pt x="27939" y="8889"/>
                  </a:lnTo>
                  <a:lnTo>
                    <a:pt x="25400" y="10160"/>
                  </a:lnTo>
                  <a:lnTo>
                    <a:pt x="22860" y="12700"/>
                  </a:lnTo>
                  <a:lnTo>
                    <a:pt x="20319" y="13970"/>
                  </a:lnTo>
                  <a:lnTo>
                    <a:pt x="19050" y="16510"/>
                  </a:lnTo>
                  <a:lnTo>
                    <a:pt x="16510" y="19050"/>
                  </a:lnTo>
                  <a:lnTo>
                    <a:pt x="13969" y="20320"/>
                  </a:lnTo>
                  <a:lnTo>
                    <a:pt x="12700" y="22860"/>
                  </a:lnTo>
                  <a:lnTo>
                    <a:pt x="10160" y="25400"/>
                  </a:lnTo>
                  <a:lnTo>
                    <a:pt x="8889" y="27939"/>
                  </a:lnTo>
                  <a:lnTo>
                    <a:pt x="7619" y="30480"/>
                  </a:lnTo>
                  <a:lnTo>
                    <a:pt x="6350" y="33020"/>
                  </a:lnTo>
                  <a:lnTo>
                    <a:pt x="5079" y="35560"/>
                  </a:lnTo>
                  <a:lnTo>
                    <a:pt x="3810" y="38100"/>
                  </a:lnTo>
                  <a:lnTo>
                    <a:pt x="2539" y="41910"/>
                  </a:lnTo>
                  <a:lnTo>
                    <a:pt x="2539" y="44450"/>
                  </a:lnTo>
                  <a:lnTo>
                    <a:pt x="1269" y="46989"/>
                  </a:lnTo>
                  <a:lnTo>
                    <a:pt x="1269" y="49530"/>
                  </a:lnTo>
                  <a:lnTo>
                    <a:pt x="0" y="53339"/>
                  </a:lnTo>
                  <a:lnTo>
                    <a:pt x="0" y="55880"/>
                  </a:lnTo>
                  <a:lnTo>
                    <a:pt x="0" y="58420"/>
                  </a:lnTo>
                  <a:lnTo>
                    <a:pt x="0" y="62230"/>
                  </a:lnTo>
                  <a:lnTo>
                    <a:pt x="0" y="64770"/>
                  </a:lnTo>
                  <a:lnTo>
                    <a:pt x="1269" y="67310"/>
                  </a:lnTo>
                  <a:lnTo>
                    <a:pt x="1269" y="71120"/>
                  </a:lnTo>
                  <a:lnTo>
                    <a:pt x="2539" y="73660"/>
                  </a:lnTo>
                  <a:lnTo>
                    <a:pt x="2539" y="76200"/>
                  </a:lnTo>
                  <a:lnTo>
                    <a:pt x="3810" y="78739"/>
                  </a:lnTo>
                  <a:lnTo>
                    <a:pt x="5079" y="82550"/>
                  </a:lnTo>
                  <a:lnTo>
                    <a:pt x="6350" y="85089"/>
                  </a:lnTo>
                  <a:lnTo>
                    <a:pt x="7619" y="87630"/>
                  </a:lnTo>
                  <a:lnTo>
                    <a:pt x="8889" y="90170"/>
                  </a:lnTo>
                  <a:lnTo>
                    <a:pt x="10160" y="92710"/>
                  </a:lnTo>
                  <a:lnTo>
                    <a:pt x="12700" y="95250"/>
                  </a:lnTo>
                  <a:lnTo>
                    <a:pt x="13969" y="97789"/>
                  </a:lnTo>
                  <a:lnTo>
                    <a:pt x="16510" y="99060"/>
                  </a:lnTo>
                  <a:lnTo>
                    <a:pt x="19050" y="101600"/>
                  </a:lnTo>
                  <a:lnTo>
                    <a:pt x="20319" y="104139"/>
                  </a:lnTo>
                  <a:lnTo>
                    <a:pt x="22860" y="105410"/>
                  </a:lnTo>
                  <a:lnTo>
                    <a:pt x="25400" y="106680"/>
                  </a:lnTo>
                  <a:lnTo>
                    <a:pt x="27939" y="109220"/>
                  </a:lnTo>
                  <a:lnTo>
                    <a:pt x="30479" y="110489"/>
                  </a:lnTo>
                  <a:lnTo>
                    <a:pt x="33019" y="111760"/>
                  </a:lnTo>
                  <a:lnTo>
                    <a:pt x="35560" y="113030"/>
                  </a:lnTo>
                  <a:lnTo>
                    <a:pt x="38100" y="114300"/>
                  </a:lnTo>
                  <a:lnTo>
                    <a:pt x="40639" y="115570"/>
                  </a:lnTo>
                  <a:lnTo>
                    <a:pt x="44450" y="115570"/>
                  </a:lnTo>
                  <a:lnTo>
                    <a:pt x="46989" y="116839"/>
                  </a:lnTo>
                  <a:lnTo>
                    <a:pt x="49529" y="116839"/>
                  </a:lnTo>
                  <a:lnTo>
                    <a:pt x="53339" y="116839"/>
                  </a:lnTo>
                  <a:lnTo>
                    <a:pt x="55879" y="118110"/>
                  </a:lnTo>
                  <a:lnTo>
                    <a:pt x="58419" y="118110"/>
                  </a:lnTo>
                  <a:lnTo>
                    <a:pt x="62229" y="118110"/>
                  </a:lnTo>
                  <a:lnTo>
                    <a:pt x="64769" y="116839"/>
                  </a:lnTo>
                  <a:lnTo>
                    <a:pt x="67310" y="116839"/>
                  </a:lnTo>
                  <a:lnTo>
                    <a:pt x="71119" y="116839"/>
                  </a:lnTo>
                  <a:lnTo>
                    <a:pt x="73660" y="115570"/>
                  </a:lnTo>
                  <a:lnTo>
                    <a:pt x="76200" y="115570"/>
                  </a:lnTo>
                  <a:lnTo>
                    <a:pt x="78739" y="114300"/>
                  </a:lnTo>
                  <a:lnTo>
                    <a:pt x="82550" y="113030"/>
                  </a:lnTo>
                  <a:lnTo>
                    <a:pt x="85089" y="111760"/>
                  </a:lnTo>
                  <a:lnTo>
                    <a:pt x="87629" y="110489"/>
                  </a:lnTo>
                  <a:lnTo>
                    <a:pt x="90169" y="109220"/>
                  </a:lnTo>
                  <a:lnTo>
                    <a:pt x="92710" y="106680"/>
                  </a:lnTo>
                  <a:lnTo>
                    <a:pt x="95250" y="105410"/>
                  </a:lnTo>
                  <a:lnTo>
                    <a:pt x="97789" y="104139"/>
                  </a:lnTo>
                  <a:lnTo>
                    <a:pt x="99060" y="101600"/>
                  </a:lnTo>
                  <a:lnTo>
                    <a:pt x="101600" y="99060"/>
                  </a:lnTo>
                  <a:lnTo>
                    <a:pt x="102869" y="97789"/>
                  </a:lnTo>
                  <a:lnTo>
                    <a:pt x="105410" y="95250"/>
                  </a:lnTo>
                  <a:lnTo>
                    <a:pt x="106679" y="92710"/>
                  </a:lnTo>
                  <a:lnTo>
                    <a:pt x="107950" y="90170"/>
                  </a:lnTo>
                  <a:lnTo>
                    <a:pt x="110489" y="87630"/>
                  </a:lnTo>
                  <a:lnTo>
                    <a:pt x="111760" y="85089"/>
                  </a:lnTo>
                  <a:lnTo>
                    <a:pt x="113029" y="82550"/>
                  </a:lnTo>
                  <a:lnTo>
                    <a:pt x="114300" y="78739"/>
                  </a:lnTo>
                  <a:lnTo>
                    <a:pt x="114300" y="76200"/>
                  </a:lnTo>
                  <a:lnTo>
                    <a:pt x="115569" y="73660"/>
                  </a:lnTo>
                  <a:lnTo>
                    <a:pt x="116839" y="71120"/>
                  </a:lnTo>
                  <a:lnTo>
                    <a:pt x="116839" y="67310"/>
                  </a:lnTo>
                  <a:lnTo>
                    <a:pt x="116839" y="64770"/>
                  </a:lnTo>
                  <a:lnTo>
                    <a:pt x="118110" y="62230"/>
                  </a:lnTo>
                  <a:lnTo>
                    <a:pt x="118110" y="58420"/>
                  </a:lnTo>
                  <a:close/>
                </a:path>
              </a:pathLst>
            </a:custGeom>
            <a:ln w="10160">
              <a:solidFill>
                <a:srgbClr val="0000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2129" y="3094990"/>
              <a:ext cx="133349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7069" y="3721100"/>
              <a:ext cx="132079" cy="1320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3500" y="3613150"/>
              <a:ext cx="132079" cy="1320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7929" y="2528570"/>
              <a:ext cx="132079" cy="1320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3979" y="2997200"/>
              <a:ext cx="132079" cy="1320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6970" y="3026410"/>
              <a:ext cx="132079" cy="1333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63210" y="34036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38576" y="4921"/>
                  </a:lnTo>
                  <a:lnTo>
                    <a:pt x="18414" y="18415"/>
                  </a:lnTo>
                  <a:lnTo>
                    <a:pt x="4921" y="38576"/>
                  </a:lnTo>
                  <a:lnTo>
                    <a:pt x="0" y="63500"/>
                  </a:lnTo>
                  <a:lnTo>
                    <a:pt x="4921" y="87887"/>
                  </a:lnTo>
                  <a:lnTo>
                    <a:pt x="18415" y="108108"/>
                  </a:lnTo>
                  <a:lnTo>
                    <a:pt x="38576" y="121900"/>
                  </a:lnTo>
                  <a:lnTo>
                    <a:pt x="63500" y="127000"/>
                  </a:lnTo>
                  <a:lnTo>
                    <a:pt x="88423" y="121900"/>
                  </a:lnTo>
                  <a:lnTo>
                    <a:pt x="108585" y="108108"/>
                  </a:lnTo>
                  <a:lnTo>
                    <a:pt x="122078" y="87887"/>
                  </a:lnTo>
                  <a:lnTo>
                    <a:pt x="127000" y="63500"/>
                  </a:lnTo>
                  <a:lnTo>
                    <a:pt x="122078" y="38576"/>
                  </a:lnTo>
                  <a:lnTo>
                    <a:pt x="108584" y="18414"/>
                  </a:lnTo>
                  <a:lnTo>
                    <a:pt x="88423" y="4921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63210" y="3403600"/>
              <a:ext cx="118110" cy="116839"/>
            </a:xfrm>
            <a:custGeom>
              <a:avLst/>
              <a:gdLst/>
              <a:ahLst/>
              <a:cxnLst/>
              <a:rect l="l" t="t" r="r" b="b"/>
              <a:pathLst>
                <a:path w="118110" h="116839">
                  <a:moveTo>
                    <a:pt x="118110" y="58420"/>
                  </a:moveTo>
                  <a:lnTo>
                    <a:pt x="118110" y="55879"/>
                  </a:lnTo>
                  <a:lnTo>
                    <a:pt x="116839" y="53339"/>
                  </a:lnTo>
                  <a:lnTo>
                    <a:pt x="116839" y="49529"/>
                  </a:lnTo>
                  <a:lnTo>
                    <a:pt x="116839" y="46989"/>
                  </a:lnTo>
                  <a:lnTo>
                    <a:pt x="115569" y="44450"/>
                  </a:lnTo>
                  <a:lnTo>
                    <a:pt x="114300" y="40639"/>
                  </a:lnTo>
                  <a:lnTo>
                    <a:pt x="114300" y="38100"/>
                  </a:lnTo>
                  <a:lnTo>
                    <a:pt x="113029" y="35560"/>
                  </a:lnTo>
                  <a:lnTo>
                    <a:pt x="111760" y="33020"/>
                  </a:lnTo>
                  <a:lnTo>
                    <a:pt x="110489" y="30479"/>
                  </a:lnTo>
                  <a:lnTo>
                    <a:pt x="107950" y="26670"/>
                  </a:lnTo>
                  <a:lnTo>
                    <a:pt x="106679" y="25400"/>
                  </a:lnTo>
                  <a:lnTo>
                    <a:pt x="105410" y="22860"/>
                  </a:lnTo>
                  <a:lnTo>
                    <a:pt x="102869" y="20320"/>
                  </a:lnTo>
                  <a:lnTo>
                    <a:pt x="101600" y="17779"/>
                  </a:lnTo>
                  <a:lnTo>
                    <a:pt x="99060" y="16510"/>
                  </a:lnTo>
                  <a:lnTo>
                    <a:pt x="97789" y="13970"/>
                  </a:lnTo>
                  <a:lnTo>
                    <a:pt x="95250" y="12700"/>
                  </a:lnTo>
                  <a:lnTo>
                    <a:pt x="92710" y="10160"/>
                  </a:lnTo>
                  <a:lnTo>
                    <a:pt x="90169" y="8889"/>
                  </a:lnTo>
                  <a:lnTo>
                    <a:pt x="87629" y="7620"/>
                  </a:lnTo>
                  <a:lnTo>
                    <a:pt x="85089" y="5079"/>
                  </a:lnTo>
                  <a:lnTo>
                    <a:pt x="82550" y="3810"/>
                  </a:lnTo>
                  <a:lnTo>
                    <a:pt x="78739" y="3810"/>
                  </a:lnTo>
                  <a:lnTo>
                    <a:pt x="76200" y="2539"/>
                  </a:lnTo>
                  <a:lnTo>
                    <a:pt x="73660" y="1270"/>
                  </a:lnTo>
                  <a:lnTo>
                    <a:pt x="71119" y="1270"/>
                  </a:lnTo>
                  <a:lnTo>
                    <a:pt x="67310" y="0"/>
                  </a:lnTo>
                  <a:lnTo>
                    <a:pt x="49529" y="0"/>
                  </a:lnTo>
                  <a:lnTo>
                    <a:pt x="46989" y="1270"/>
                  </a:lnTo>
                  <a:lnTo>
                    <a:pt x="44450" y="1270"/>
                  </a:lnTo>
                  <a:lnTo>
                    <a:pt x="40639" y="2539"/>
                  </a:lnTo>
                  <a:lnTo>
                    <a:pt x="38100" y="3810"/>
                  </a:lnTo>
                  <a:lnTo>
                    <a:pt x="35560" y="3810"/>
                  </a:lnTo>
                  <a:lnTo>
                    <a:pt x="33019" y="5079"/>
                  </a:lnTo>
                  <a:lnTo>
                    <a:pt x="30479" y="7620"/>
                  </a:lnTo>
                  <a:lnTo>
                    <a:pt x="27939" y="8889"/>
                  </a:lnTo>
                  <a:lnTo>
                    <a:pt x="25400" y="10160"/>
                  </a:lnTo>
                  <a:lnTo>
                    <a:pt x="22860" y="12700"/>
                  </a:lnTo>
                  <a:lnTo>
                    <a:pt x="20319" y="13970"/>
                  </a:lnTo>
                  <a:lnTo>
                    <a:pt x="19050" y="16510"/>
                  </a:lnTo>
                  <a:lnTo>
                    <a:pt x="16510" y="17779"/>
                  </a:lnTo>
                  <a:lnTo>
                    <a:pt x="13969" y="20320"/>
                  </a:lnTo>
                  <a:lnTo>
                    <a:pt x="12700" y="22860"/>
                  </a:lnTo>
                  <a:lnTo>
                    <a:pt x="10160" y="25400"/>
                  </a:lnTo>
                  <a:lnTo>
                    <a:pt x="8889" y="26670"/>
                  </a:lnTo>
                  <a:lnTo>
                    <a:pt x="7619" y="30479"/>
                  </a:lnTo>
                  <a:lnTo>
                    <a:pt x="6350" y="33020"/>
                  </a:lnTo>
                  <a:lnTo>
                    <a:pt x="5079" y="35560"/>
                  </a:lnTo>
                  <a:lnTo>
                    <a:pt x="3810" y="38100"/>
                  </a:lnTo>
                  <a:lnTo>
                    <a:pt x="2539" y="40639"/>
                  </a:lnTo>
                  <a:lnTo>
                    <a:pt x="2539" y="44450"/>
                  </a:lnTo>
                  <a:lnTo>
                    <a:pt x="1269" y="46989"/>
                  </a:lnTo>
                  <a:lnTo>
                    <a:pt x="1269" y="49529"/>
                  </a:lnTo>
                  <a:lnTo>
                    <a:pt x="0" y="53339"/>
                  </a:lnTo>
                  <a:lnTo>
                    <a:pt x="0" y="55879"/>
                  </a:lnTo>
                  <a:lnTo>
                    <a:pt x="0" y="58420"/>
                  </a:lnTo>
                  <a:lnTo>
                    <a:pt x="0" y="60960"/>
                  </a:lnTo>
                  <a:lnTo>
                    <a:pt x="0" y="64770"/>
                  </a:lnTo>
                  <a:lnTo>
                    <a:pt x="1269" y="67310"/>
                  </a:lnTo>
                  <a:lnTo>
                    <a:pt x="1269" y="69850"/>
                  </a:lnTo>
                  <a:lnTo>
                    <a:pt x="2539" y="73660"/>
                  </a:lnTo>
                  <a:lnTo>
                    <a:pt x="2539" y="76200"/>
                  </a:lnTo>
                  <a:lnTo>
                    <a:pt x="3810" y="78739"/>
                  </a:lnTo>
                  <a:lnTo>
                    <a:pt x="5079" y="82550"/>
                  </a:lnTo>
                  <a:lnTo>
                    <a:pt x="6350" y="83820"/>
                  </a:lnTo>
                  <a:lnTo>
                    <a:pt x="7619" y="86360"/>
                  </a:lnTo>
                  <a:lnTo>
                    <a:pt x="8889" y="90170"/>
                  </a:lnTo>
                  <a:lnTo>
                    <a:pt x="10160" y="92710"/>
                  </a:lnTo>
                  <a:lnTo>
                    <a:pt x="12700" y="93979"/>
                  </a:lnTo>
                  <a:lnTo>
                    <a:pt x="13969" y="96520"/>
                  </a:lnTo>
                  <a:lnTo>
                    <a:pt x="16510" y="99060"/>
                  </a:lnTo>
                  <a:lnTo>
                    <a:pt x="19050" y="101600"/>
                  </a:lnTo>
                  <a:lnTo>
                    <a:pt x="20319" y="102870"/>
                  </a:lnTo>
                  <a:lnTo>
                    <a:pt x="22860" y="105410"/>
                  </a:lnTo>
                  <a:lnTo>
                    <a:pt x="25400" y="106679"/>
                  </a:lnTo>
                  <a:lnTo>
                    <a:pt x="27939" y="109220"/>
                  </a:lnTo>
                  <a:lnTo>
                    <a:pt x="30479" y="110489"/>
                  </a:lnTo>
                  <a:lnTo>
                    <a:pt x="33019" y="111760"/>
                  </a:lnTo>
                  <a:lnTo>
                    <a:pt x="35560" y="113029"/>
                  </a:lnTo>
                  <a:lnTo>
                    <a:pt x="38100" y="113029"/>
                  </a:lnTo>
                  <a:lnTo>
                    <a:pt x="40639" y="114300"/>
                  </a:lnTo>
                  <a:lnTo>
                    <a:pt x="44450" y="115570"/>
                  </a:lnTo>
                  <a:lnTo>
                    <a:pt x="46989" y="115570"/>
                  </a:lnTo>
                  <a:lnTo>
                    <a:pt x="49529" y="116839"/>
                  </a:lnTo>
                  <a:lnTo>
                    <a:pt x="58419" y="116839"/>
                  </a:lnTo>
                  <a:lnTo>
                    <a:pt x="67310" y="116839"/>
                  </a:lnTo>
                  <a:lnTo>
                    <a:pt x="71119" y="115570"/>
                  </a:lnTo>
                  <a:lnTo>
                    <a:pt x="73660" y="115570"/>
                  </a:lnTo>
                  <a:lnTo>
                    <a:pt x="76200" y="114300"/>
                  </a:lnTo>
                  <a:lnTo>
                    <a:pt x="78739" y="113029"/>
                  </a:lnTo>
                  <a:lnTo>
                    <a:pt x="82550" y="113029"/>
                  </a:lnTo>
                  <a:lnTo>
                    <a:pt x="85089" y="111760"/>
                  </a:lnTo>
                  <a:lnTo>
                    <a:pt x="87629" y="110489"/>
                  </a:lnTo>
                  <a:lnTo>
                    <a:pt x="90169" y="109220"/>
                  </a:lnTo>
                  <a:lnTo>
                    <a:pt x="92710" y="106679"/>
                  </a:lnTo>
                  <a:lnTo>
                    <a:pt x="95250" y="105410"/>
                  </a:lnTo>
                  <a:lnTo>
                    <a:pt x="97789" y="102870"/>
                  </a:lnTo>
                  <a:lnTo>
                    <a:pt x="99060" y="101600"/>
                  </a:lnTo>
                  <a:lnTo>
                    <a:pt x="101600" y="99060"/>
                  </a:lnTo>
                  <a:lnTo>
                    <a:pt x="102869" y="96520"/>
                  </a:lnTo>
                  <a:lnTo>
                    <a:pt x="105410" y="93979"/>
                  </a:lnTo>
                  <a:lnTo>
                    <a:pt x="106679" y="92710"/>
                  </a:lnTo>
                  <a:lnTo>
                    <a:pt x="107950" y="90170"/>
                  </a:lnTo>
                  <a:lnTo>
                    <a:pt x="110489" y="86360"/>
                  </a:lnTo>
                  <a:lnTo>
                    <a:pt x="111760" y="83820"/>
                  </a:lnTo>
                  <a:lnTo>
                    <a:pt x="113029" y="82550"/>
                  </a:lnTo>
                  <a:lnTo>
                    <a:pt x="114300" y="78739"/>
                  </a:lnTo>
                  <a:lnTo>
                    <a:pt x="114300" y="76200"/>
                  </a:lnTo>
                  <a:lnTo>
                    <a:pt x="115569" y="73660"/>
                  </a:lnTo>
                  <a:lnTo>
                    <a:pt x="116839" y="69850"/>
                  </a:lnTo>
                  <a:lnTo>
                    <a:pt x="116839" y="67310"/>
                  </a:lnTo>
                  <a:lnTo>
                    <a:pt x="116839" y="64770"/>
                  </a:lnTo>
                  <a:lnTo>
                    <a:pt x="118110" y="60960"/>
                  </a:lnTo>
                  <a:lnTo>
                    <a:pt x="118110" y="58420"/>
                  </a:lnTo>
                  <a:close/>
                </a:path>
              </a:pathLst>
            </a:custGeom>
            <a:ln w="10160">
              <a:solidFill>
                <a:srgbClr val="0000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03170" y="2139695"/>
            <a:ext cx="351155" cy="293878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50"/>
              </a:spcBef>
            </a:pPr>
            <a:r>
              <a:rPr sz="1550" spc="-25" dirty="0">
                <a:latin typeface="Microsoft Sans Serif"/>
                <a:cs typeface="Microsoft Sans Serif"/>
              </a:rPr>
              <a:t>4</a:t>
            </a:r>
            <a:r>
              <a:rPr sz="1550" spc="-15" dirty="0">
                <a:latin typeface="Microsoft Sans Serif"/>
                <a:cs typeface="Microsoft Sans Serif"/>
              </a:rPr>
              <a:t>5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1550" spc="-25" dirty="0">
                <a:latin typeface="Microsoft Sans Serif"/>
                <a:cs typeface="Microsoft Sans Serif"/>
              </a:rPr>
              <a:t>4</a:t>
            </a:r>
            <a:r>
              <a:rPr sz="1550" spc="-1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1550" spc="-25" dirty="0">
                <a:latin typeface="Microsoft Sans Serif"/>
                <a:cs typeface="Microsoft Sans Serif"/>
              </a:rPr>
              <a:t>3</a:t>
            </a:r>
            <a:r>
              <a:rPr sz="1550" spc="-15" dirty="0">
                <a:latin typeface="Microsoft Sans Serif"/>
                <a:cs typeface="Microsoft Sans Serif"/>
              </a:rPr>
              <a:t>5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1550" spc="-25" dirty="0">
                <a:latin typeface="Microsoft Sans Serif"/>
                <a:cs typeface="Microsoft Sans Serif"/>
              </a:rPr>
              <a:t>3</a:t>
            </a:r>
            <a:r>
              <a:rPr sz="1550" spc="-1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1550" spc="-25" dirty="0">
                <a:latin typeface="Microsoft Sans Serif"/>
                <a:cs typeface="Microsoft Sans Serif"/>
              </a:rPr>
              <a:t>2</a:t>
            </a:r>
            <a:r>
              <a:rPr sz="1550" spc="-15" dirty="0">
                <a:latin typeface="Microsoft Sans Serif"/>
                <a:cs typeface="Microsoft Sans Serif"/>
              </a:rPr>
              <a:t>5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1550" spc="-25" dirty="0">
                <a:latin typeface="Microsoft Sans Serif"/>
                <a:cs typeface="Microsoft Sans Serif"/>
              </a:rPr>
              <a:t>2</a:t>
            </a:r>
            <a:r>
              <a:rPr sz="1550" spc="-1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1550" spc="-25" dirty="0">
                <a:latin typeface="Microsoft Sans Serif"/>
                <a:cs typeface="Microsoft Sans Serif"/>
              </a:rPr>
              <a:t>1</a:t>
            </a:r>
            <a:r>
              <a:rPr sz="1550" spc="-15" dirty="0">
                <a:latin typeface="Microsoft Sans Serif"/>
                <a:cs typeface="Microsoft Sans Serif"/>
              </a:rPr>
              <a:t>5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1550" spc="-25" dirty="0">
                <a:latin typeface="Microsoft Sans Serif"/>
                <a:cs typeface="Microsoft Sans Serif"/>
              </a:rPr>
              <a:t>1</a:t>
            </a:r>
            <a:r>
              <a:rPr sz="1550" spc="-1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450"/>
              </a:spcBef>
            </a:pPr>
            <a:r>
              <a:rPr sz="1550" spc="-15" dirty="0">
                <a:latin typeface="Microsoft Sans Serif"/>
                <a:cs typeface="Microsoft Sans Serif"/>
              </a:rPr>
              <a:t>50</a:t>
            </a:r>
            <a:endParaRPr sz="15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3539" y="5092700"/>
            <a:ext cx="13525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0759" y="5092700"/>
            <a:ext cx="399986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7385" algn="l"/>
                <a:tab pos="1391285" algn="l"/>
                <a:tab pos="2115185" algn="l"/>
                <a:tab pos="2830195" algn="l"/>
                <a:tab pos="3554095" algn="l"/>
              </a:tabLst>
            </a:pPr>
            <a:r>
              <a:rPr sz="1550" spc="-15" dirty="0">
                <a:latin typeface="Microsoft Sans Serif"/>
                <a:cs typeface="Microsoft Sans Serif"/>
              </a:rPr>
              <a:t>5</a:t>
            </a:r>
            <a:r>
              <a:rPr sz="1550" spc="-3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r>
              <a:rPr sz="1550" dirty="0">
                <a:latin typeface="Microsoft Sans Serif"/>
                <a:cs typeface="Microsoft Sans Serif"/>
              </a:rPr>
              <a:t>	</a:t>
            </a:r>
            <a:r>
              <a:rPr sz="1550" spc="-15" dirty="0">
                <a:latin typeface="Microsoft Sans Serif"/>
                <a:cs typeface="Microsoft Sans Serif"/>
              </a:rPr>
              <a:t>1</a:t>
            </a:r>
            <a:r>
              <a:rPr sz="1550" spc="-35" dirty="0">
                <a:latin typeface="Microsoft Sans Serif"/>
                <a:cs typeface="Microsoft Sans Serif"/>
              </a:rPr>
              <a:t>0</a:t>
            </a:r>
            <a:r>
              <a:rPr sz="1550" spc="-1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r>
              <a:rPr sz="1550" dirty="0">
                <a:latin typeface="Microsoft Sans Serif"/>
                <a:cs typeface="Microsoft Sans Serif"/>
              </a:rPr>
              <a:t>	</a:t>
            </a:r>
            <a:r>
              <a:rPr sz="1550" spc="-25" dirty="0">
                <a:latin typeface="Microsoft Sans Serif"/>
                <a:cs typeface="Microsoft Sans Serif"/>
              </a:rPr>
              <a:t>1</a:t>
            </a:r>
            <a:r>
              <a:rPr sz="1550" spc="-15" dirty="0">
                <a:latin typeface="Microsoft Sans Serif"/>
                <a:cs typeface="Microsoft Sans Serif"/>
              </a:rPr>
              <a:t>5</a:t>
            </a:r>
            <a:r>
              <a:rPr sz="1550" spc="-2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r>
              <a:rPr sz="1550" dirty="0">
                <a:latin typeface="Microsoft Sans Serif"/>
                <a:cs typeface="Microsoft Sans Serif"/>
              </a:rPr>
              <a:t>	</a:t>
            </a:r>
            <a:r>
              <a:rPr sz="1550" spc="-25" dirty="0">
                <a:latin typeface="Microsoft Sans Serif"/>
                <a:cs typeface="Microsoft Sans Serif"/>
              </a:rPr>
              <a:t>2</a:t>
            </a:r>
            <a:r>
              <a:rPr sz="1550" spc="-15" dirty="0">
                <a:latin typeface="Microsoft Sans Serif"/>
                <a:cs typeface="Microsoft Sans Serif"/>
              </a:rPr>
              <a:t>0</a:t>
            </a:r>
            <a:r>
              <a:rPr sz="1550" spc="-2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r>
              <a:rPr sz="1550" dirty="0">
                <a:latin typeface="Microsoft Sans Serif"/>
                <a:cs typeface="Microsoft Sans Serif"/>
              </a:rPr>
              <a:t>	</a:t>
            </a:r>
            <a:r>
              <a:rPr sz="1550" spc="-25" dirty="0">
                <a:latin typeface="Microsoft Sans Serif"/>
                <a:cs typeface="Microsoft Sans Serif"/>
              </a:rPr>
              <a:t>25</a:t>
            </a:r>
            <a:r>
              <a:rPr sz="1550" spc="-1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r>
              <a:rPr sz="1550" dirty="0">
                <a:latin typeface="Microsoft Sans Serif"/>
                <a:cs typeface="Microsoft Sans Serif"/>
              </a:rPr>
              <a:t>	</a:t>
            </a:r>
            <a:r>
              <a:rPr sz="1550" spc="-15" dirty="0">
                <a:latin typeface="Microsoft Sans Serif"/>
                <a:cs typeface="Microsoft Sans Serif"/>
              </a:rPr>
              <a:t>3</a:t>
            </a:r>
            <a:r>
              <a:rPr sz="1550" spc="-35" dirty="0">
                <a:latin typeface="Microsoft Sans Serif"/>
                <a:cs typeface="Microsoft Sans Serif"/>
              </a:rPr>
              <a:t>0</a:t>
            </a:r>
            <a:r>
              <a:rPr sz="1550" spc="-15" dirty="0">
                <a:latin typeface="Microsoft Sans Serif"/>
                <a:cs typeface="Microsoft Sans Serif"/>
              </a:rPr>
              <a:t>0</a:t>
            </a:r>
            <a:r>
              <a:rPr sz="1550" spc="-5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77079" y="5425440"/>
            <a:ext cx="113855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spc="-20" dirty="0">
                <a:latin typeface="Arial"/>
                <a:cs typeface="Arial"/>
              </a:rPr>
              <a:t>Square</a:t>
            </a:r>
            <a:r>
              <a:rPr sz="1550" b="1" spc="-35" dirty="0">
                <a:latin typeface="Arial"/>
                <a:cs typeface="Arial"/>
              </a:rPr>
              <a:t> </a:t>
            </a:r>
            <a:r>
              <a:rPr sz="1550" b="1" spc="-20" dirty="0">
                <a:latin typeface="Arial"/>
                <a:cs typeface="Arial"/>
              </a:rPr>
              <a:t>Feet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68636" y="2708257"/>
            <a:ext cx="244475" cy="19900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95"/>
              </a:lnSpc>
            </a:pPr>
            <a:r>
              <a:rPr sz="1500" b="1" spc="5" dirty="0">
                <a:latin typeface="Arial"/>
                <a:cs typeface="Arial"/>
              </a:rPr>
              <a:t>House </a:t>
            </a:r>
            <a:r>
              <a:rPr sz="1500" b="1" spc="20" dirty="0">
                <a:latin typeface="Arial"/>
                <a:cs typeface="Arial"/>
              </a:rPr>
              <a:t>Price</a:t>
            </a:r>
            <a:r>
              <a:rPr sz="1500" b="1" spc="10" dirty="0">
                <a:latin typeface="Arial"/>
                <a:cs typeface="Arial"/>
              </a:rPr>
              <a:t> ($1000s)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80" y="584200"/>
            <a:ext cx="82797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House</a:t>
            </a:r>
            <a:r>
              <a:rPr spc="-30" dirty="0"/>
              <a:t> </a:t>
            </a:r>
            <a:r>
              <a:rPr spc="-5" dirty="0"/>
              <a:t>Price:</a:t>
            </a:r>
            <a:r>
              <a:rPr spc="-25" dirty="0"/>
              <a:t> </a:t>
            </a:r>
            <a:r>
              <a:rPr spc="-10" dirty="0"/>
              <a:t>Linear</a:t>
            </a:r>
            <a:r>
              <a:rPr spc="-30" dirty="0"/>
              <a:t> </a:t>
            </a:r>
            <a:r>
              <a:rPr spc="-5" dirty="0"/>
              <a:t>regression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37839" y="2773045"/>
            <a:ext cx="3943985" cy="2295525"/>
            <a:chOff x="3037839" y="2773045"/>
            <a:chExt cx="3943985" cy="2295525"/>
          </a:xfrm>
        </p:grpSpPr>
        <p:sp>
          <p:nvSpPr>
            <p:cNvPr id="4" name="object 4"/>
            <p:cNvSpPr/>
            <p:nvPr/>
          </p:nvSpPr>
          <p:spPr>
            <a:xfrm>
              <a:off x="3239769" y="2773680"/>
              <a:ext cx="3741420" cy="2294890"/>
            </a:xfrm>
            <a:custGeom>
              <a:avLst/>
              <a:gdLst/>
              <a:ahLst/>
              <a:cxnLst/>
              <a:rect l="l" t="t" r="r" b="b"/>
              <a:pathLst>
                <a:path w="3741420" h="2294890">
                  <a:moveTo>
                    <a:pt x="50800" y="0"/>
                  </a:moveTo>
                  <a:lnTo>
                    <a:pt x="3741420" y="0"/>
                  </a:lnTo>
                </a:path>
                <a:path w="3741420" h="2294890">
                  <a:moveTo>
                    <a:pt x="3741420" y="0"/>
                  </a:moveTo>
                  <a:lnTo>
                    <a:pt x="3741420" y="2245360"/>
                  </a:lnTo>
                </a:path>
                <a:path w="3741420" h="2294890">
                  <a:moveTo>
                    <a:pt x="3741420" y="2245360"/>
                  </a:moveTo>
                  <a:lnTo>
                    <a:pt x="50800" y="2245360"/>
                  </a:lnTo>
                </a:path>
                <a:path w="3741420" h="2294890">
                  <a:moveTo>
                    <a:pt x="50800" y="2245360"/>
                  </a:moveTo>
                  <a:lnTo>
                    <a:pt x="50800" y="0"/>
                  </a:lnTo>
                </a:path>
                <a:path w="3741420" h="2294890">
                  <a:moveTo>
                    <a:pt x="50800" y="0"/>
                  </a:moveTo>
                  <a:lnTo>
                    <a:pt x="50800" y="2245360"/>
                  </a:lnTo>
                </a:path>
                <a:path w="3741420" h="2294890">
                  <a:moveTo>
                    <a:pt x="0" y="2245360"/>
                  </a:moveTo>
                  <a:lnTo>
                    <a:pt x="100330" y="2245360"/>
                  </a:lnTo>
                </a:path>
                <a:path w="3741420" h="2294890">
                  <a:moveTo>
                    <a:pt x="0" y="1995170"/>
                  </a:moveTo>
                  <a:lnTo>
                    <a:pt x="100330" y="1995170"/>
                  </a:lnTo>
                </a:path>
                <a:path w="3741420" h="2294890">
                  <a:moveTo>
                    <a:pt x="0" y="1744980"/>
                  </a:moveTo>
                  <a:lnTo>
                    <a:pt x="100330" y="1744980"/>
                  </a:lnTo>
                </a:path>
                <a:path w="3741420" h="2294890">
                  <a:moveTo>
                    <a:pt x="0" y="1493520"/>
                  </a:moveTo>
                  <a:lnTo>
                    <a:pt x="100330" y="1493520"/>
                  </a:lnTo>
                </a:path>
                <a:path w="3741420" h="2294890">
                  <a:moveTo>
                    <a:pt x="0" y="1243330"/>
                  </a:moveTo>
                  <a:lnTo>
                    <a:pt x="100330" y="1243330"/>
                  </a:lnTo>
                </a:path>
                <a:path w="3741420" h="2294890">
                  <a:moveTo>
                    <a:pt x="0" y="1002030"/>
                  </a:moveTo>
                  <a:lnTo>
                    <a:pt x="100330" y="1002030"/>
                  </a:lnTo>
                </a:path>
                <a:path w="3741420" h="2294890">
                  <a:moveTo>
                    <a:pt x="0" y="750570"/>
                  </a:moveTo>
                  <a:lnTo>
                    <a:pt x="100330" y="750570"/>
                  </a:lnTo>
                </a:path>
                <a:path w="3741420" h="2294890">
                  <a:moveTo>
                    <a:pt x="0" y="500380"/>
                  </a:moveTo>
                  <a:lnTo>
                    <a:pt x="100330" y="500380"/>
                  </a:lnTo>
                </a:path>
                <a:path w="3741420" h="2294890">
                  <a:moveTo>
                    <a:pt x="0" y="250190"/>
                  </a:moveTo>
                  <a:lnTo>
                    <a:pt x="100330" y="250190"/>
                  </a:lnTo>
                </a:path>
                <a:path w="3741420" h="2294890">
                  <a:moveTo>
                    <a:pt x="0" y="0"/>
                  </a:moveTo>
                  <a:lnTo>
                    <a:pt x="100330" y="0"/>
                  </a:lnTo>
                </a:path>
                <a:path w="3741420" h="2294890">
                  <a:moveTo>
                    <a:pt x="50800" y="2245360"/>
                  </a:moveTo>
                  <a:lnTo>
                    <a:pt x="3741420" y="2245360"/>
                  </a:lnTo>
                </a:path>
                <a:path w="3741420" h="2294890">
                  <a:moveTo>
                    <a:pt x="50800" y="2294890"/>
                  </a:moveTo>
                  <a:lnTo>
                    <a:pt x="50800" y="2195830"/>
                  </a:lnTo>
                </a:path>
                <a:path w="3741420" h="2294890">
                  <a:moveTo>
                    <a:pt x="668019" y="2294890"/>
                  </a:moveTo>
                  <a:lnTo>
                    <a:pt x="668019" y="2195830"/>
                  </a:lnTo>
                </a:path>
                <a:path w="3741420" h="2294890">
                  <a:moveTo>
                    <a:pt x="1277620" y="2294890"/>
                  </a:moveTo>
                  <a:lnTo>
                    <a:pt x="1277620" y="2195830"/>
                  </a:lnTo>
                </a:path>
                <a:path w="3741420" h="2294890">
                  <a:moveTo>
                    <a:pt x="1896109" y="2294890"/>
                  </a:moveTo>
                  <a:lnTo>
                    <a:pt x="1896109" y="2195830"/>
                  </a:lnTo>
                </a:path>
                <a:path w="3741420" h="2294890">
                  <a:moveTo>
                    <a:pt x="2513330" y="2294890"/>
                  </a:moveTo>
                  <a:lnTo>
                    <a:pt x="2513330" y="2195830"/>
                  </a:lnTo>
                </a:path>
                <a:path w="3741420" h="2294890">
                  <a:moveTo>
                    <a:pt x="3122930" y="2294890"/>
                  </a:moveTo>
                  <a:lnTo>
                    <a:pt x="3122930" y="2195830"/>
                  </a:lnTo>
                </a:path>
                <a:path w="3741420" h="2294890">
                  <a:moveTo>
                    <a:pt x="3741420" y="2294890"/>
                  </a:moveTo>
                  <a:lnTo>
                    <a:pt x="3741420" y="219583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1435" y="3862705"/>
              <a:ext cx="112395" cy="112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6954" y="2935605"/>
              <a:ext cx="112395" cy="1136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0304" y="3361055"/>
              <a:ext cx="113665" cy="1136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7839" y="3176905"/>
              <a:ext cx="3317240" cy="14700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876550" y="2604008"/>
            <a:ext cx="302895" cy="25209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505"/>
              </a:spcBef>
            </a:pPr>
            <a:r>
              <a:rPr sz="1300" spc="-10" dirty="0">
                <a:latin typeface="Microsoft Sans Serif"/>
                <a:cs typeface="Microsoft Sans Serif"/>
              </a:rPr>
              <a:t>4</a:t>
            </a:r>
            <a:r>
              <a:rPr sz="1300" spc="10" dirty="0">
                <a:latin typeface="Microsoft Sans Serif"/>
                <a:cs typeface="Microsoft Sans Serif"/>
              </a:rPr>
              <a:t>5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1300" spc="-10" dirty="0">
                <a:latin typeface="Microsoft Sans Serif"/>
                <a:cs typeface="Microsoft Sans Serif"/>
              </a:rPr>
              <a:t>4</a:t>
            </a:r>
            <a:r>
              <a:rPr sz="1300" spc="10" dirty="0">
                <a:latin typeface="Microsoft Sans Serif"/>
                <a:cs typeface="Microsoft Sans Serif"/>
              </a:rPr>
              <a:t>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1300" spc="-10" dirty="0">
                <a:latin typeface="Microsoft Sans Serif"/>
                <a:cs typeface="Microsoft Sans Serif"/>
              </a:rPr>
              <a:t>3</a:t>
            </a:r>
            <a:r>
              <a:rPr sz="1300" spc="10" dirty="0">
                <a:latin typeface="Microsoft Sans Serif"/>
                <a:cs typeface="Microsoft Sans Serif"/>
              </a:rPr>
              <a:t>5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1300" spc="-10" dirty="0">
                <a:latin typeface="Microsoft Sans Serif"/>
                <a:cs typeface="Microsoft Sans Serif"/>
              </a:rPr>
              <a:t>3</a:t>
            </a:r>
            <a:r>
              <a:rPr sz="1300" spc="10" dirty="0">
                <a:latin typeface="Microsoft Sans Serif"/>
                <a:cs typeface="Microsoft Sans Serif"/>
              </a:rPr>
              <a:t>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1300" spc="-10" dirty="0">
                <a:latin typeface="Microsoft Sans Serif"/>
                <a:cs typeface="Microsoft Sans Serif"/>
              </a:rPr>
              <a:t>2</a:t>
            </a:r>
            <a:r>
              <a:rPr sz="1300" spc="10" dirty="0">
                <a:latin typeface="Microsoft Sans Serif"/>
                <a:cs typeface="Microsoft Sans Serif"/>
              </a:rPr>
              <a:t>5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350"/>
              </a:spcBef>
            </a:pPr>
            <a:r>
              <a:rPr sz="1300" spc="-10" dirty="0">
                <a:latin typeface="Microsoft Sans Serif"/>
                <a:cs typeface="Microsoft Sans Serif"/>
              </a:rPr>
              <a:t>2</a:t>
            </a:r>
            <a:r>
              <a:rPr sz="1300" spc="10" dirty="0">
                <a:latin typeface="Microsoft Sans Serif"/>
                <a:cs typeface="Microsoft Sans Serif"/>
              </a:rPr>
              <a:t>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1300" spc="-10" dirty="0">
                <a:latin typeface="Microsoft Sans Serif"/>
                <a:cs typeface="Microsoft Sans Serif"/>
              </a:rPr>
              <a:t>1</a:t>
            </a:r>
            <a:r>
              <a:rPr sz="1300" spc="10" dirty="0">
                <a:latin typeface="Microsoft Sans Serif"/>
                <a:cs typeface="Microsoft Sans Serif"/>
              </a:rPr>
              <a:t>5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409"/>
              </a:spcBef>
            </a:pPr>
            <a:r>
              <a:rPr sz="1300" spc="-10" dirty="0">
                <a:latin typeface="Microsoft Sans Serif"/>
                <a:cs typeface="Microsoft Sans Serif"/>
              </a:rPr>
              <a:t>1</a:t>
            </a:r>
            <a:r>
              <a:rPr sz="1300" spc="10" dirty="0">
                <a:latin typeface="Microsoft Sans Serif"/>
                <a:cs typeface="Microsoft Sans Serif"/>
              </a:rPr>
              <a:t>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09"/>
              </a:spcBef>
            </a:pPr>
            <a:r>
              <a:rPr sz="1300" spc="5" dirty="0">
                <a:latin typeface="Microsoft Sans Serif"/>
                <a:cs typeface="Microsoft Sans Serif"/>
              </a:rPr>
              <a:t>50</a:t>
            </a:r>
            <a:endParaRPr sz="13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20"/>
              </a:spcBef>
            </a:pP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5960" y="5132070"/>
            <a:ext cx="11811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1740" y="5132070"/>
            <a:ext cx="34156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72135" algn="l"/>
                <a:tab pos="1189355" algn="l"/>
                <a:tab pos="1807845" algn="l"/>
                <a:tab pos="2417445" algn="l"/>
                <a:tab pos="3034665" algn="l"/>
              </a:tabLst>
            </a:pPr>
            <a:r>
              <a:rPr sz="1300" spc="-10" dirty="0">
                <a:latin typeface="Microsoft Sans Serif"/>
                <a:cs typeface="Microsoft Sans Serif"/>
              </a:rPr>
              <a:t>5</a:t>
            </a:r>
            <a:r>
              <a:rPr sz="1300" spc="10" dirty="0">
                <a:latin typeface="Microsoft Sans Serif"/>
                <a:cs typeface="Microsoft Sans Serif"/>
              </a:rPr>
              <a:t>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r>
              <a:rPr sz="1300" dirty="0">
                <a:latin typeface="Microsoft Sans Serif"/>
                <a:cs typeface="Microsoft Sans Serif"/>
              </a:rPr>
              <a:t>	</a:t>
            </a:r>
            <a:r>
              <a:rPr sz="1300" spc="10" dirty="0">
                <a:latin typeface="Microsoft Sans Serif"/>
                <a:cs typeface="Microsoft Sans Serif"/>
              </a:rPr>
              <a:t>1</a:t>
            </a:r>
            <a:r>
              <a:rPr sz="1300" spc="-10" dirty="0">
                <a:latin typeface="Microsoft Sans Serif"/>
                <a:cs typeface="Microsoft Sans Serif"/>
              </a:rPr>
              <a:t>0</a:t>
            </a:r>
            <a:r>
              <a:rPr sz="1300" dirty="0">
                <a:latin typeface="Microsoft Sans Serif"/>
                <a:cs typeface="Microsoft Sans Serif"/>
              </a:rPr>
              <a:t>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r>
              <a:rPr sz="1300" dirty="0">
                <a:latin typeface="Microsoft Sans Serif"/>
                <a:cs typeface="Microsoft Sans Serif"/>
              </a:rPr>
              <a:t>	150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r>
              <a:rPr sz="1300" dirty="0">
                <a:latin typeface="Microsoft Sans Serif"/>
                <a:cs typeface="Microsoft Sans Serif"/>
              </a:rPr>
              <a:t>	2</a:t>
            </a:r>
            <a:r>
              <a:rPr sz="1300" spc="-10" dirty="0">
                <a:latin typeface="Microsoft Sans Serif"/>
                <a:cs typeface="Microsoft Sans Serif"/>
              </a:rPr>
              <a:t>00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r>
              <a:rPr sz="1300" dirty="0">
                <a:latin typeface="Microsoft Sans Serif"/>
                <a:cs typeface="Microsoft Sans Serif"/>
              </a:rPr>
              <a:t>	</a:t>
            </a:r>
            <a:r>
              <a:rPr sz="1300" spc="10" dirty="0">
                <a:latin typeface="Microsoft Sans Serif"/>
                <a:cs typeface="Microsoft Sans Serif"/>
              </a:rPr>
              <a:t>2</a:t>
            </a:r>
            <a:r>
              <a:rPr sz="1300" spc="-10" dirty="0">
                <a:latin typeface="Microsoft Sans Serif"/>
                <a:cs typeface="Microsoft Sans Serif"/>
              </a:rPr>
              <a:t>50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r>
              <a:rPr sz="1300" dirty="0">
                <a:latin typeface="Microsoft Sans Serif"/>
                <a:cs typeface="Microsoft Sans Serif"/>
              </a:rPr>
              <a:t>	</a:t>
            </a:r>
            <a:r>
              <a:rPr sz="1300" spc="-10" dirty="0">
                <a:latin typeface="Microsoft Sans Serif"/>
                <a:cs typeface="Microsoft Sans Serif"/>
              </a:rPr>
              <a:t>3</a:t>
            </a:r>
            <a:r>
              <a:rPr sz="1300" spc="10" dirty="0">
                <a:latin typeface="Microsoft Sans Serif"/>
                <a:cs typeface="Microsoft Sans Serif"/>
              </a:rPr>
              <a:t>0</a:t>
            </a:r>
            <a:r>
              <a:rPr sz="1300" spc="-10" dirty="0">
                <a:latin typeface="Microsoft Sans Serif"/>
                <a:cs typeface="Microsoft Sans Serif"/>
              </a:rPr>
              <a:t>0</a:t>
            </a:r>
            <a:r>
              <a:rPr sz="1300" spc="5" dirty="0">
                <a:latin typeface="Microsoft Sans Serif"/>
                <a:cs typeface="Microsoft Sans Serif"/>
              </a:rPr>
              <a:t>0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6929" y="5415279"/>
            <a:ext cx="97281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5" dirty="0">
                <a:latin typeface="Arial"/>
                <a:cs typeface="Arial"/>
              </a:rPr>
              <a:t>Square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Feet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90169" y="3087796"/>
            <a:ext cx="212725" cy="17018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55"/>
              </a:lnSpc>
            </a:pPr>
            <a:r>
              <a:rPr sz="1300" b="1" spc="-10" dirty="0">
                <a:latin typeface="Arial"/>
                <a:cs typeface="Arial"/>
              </a:rPr>
              <a:t>House</a:t>
            </a:r>
            <a:r>
              <a:rPr sz="1300" b="1" spc="5" dirty="0">
                <a:latin typeface="Arial"/>
                <a:cs typeface="Arial"/>
              </a:rPr>
              <a:t> Price </a:t>
            </a:r>
            <a:r>
              <a:rPr sz="1300" b="1" dirty="0">
                <a:latin typeface="Arial"/>
                <a:cs typeface="Arial"/>
              </a:rPr>
              <a:t>($1000s)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4119" y="4786629"/>
            <a:ext cx="1219200" cy="629920"/>
          </a:xfrm>
          <a:prstGeom prst="rect">
            <a:avLst/>
          </a:prstGeom>
          <a:solidFill>
            <a:srgbClr val="DBE5F1"/>
          </a:solidFill>
          <a:ln w="19048">
            <a:solidFill>
              <a:srgbClr val="EDEBE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ts val="2130"/>
              </a:lnSpc>
              <a:spcBef>
                <a:spcPts val="350"/>
              </a:spcBef>
            </a:pPr>
            <a:r>
              <a:rPr sz="2000" spc="-5" dirty="0">
                <a:latin typeface="Times New Roman"/>
                <a:cs typeface="Times New Roman"/>
              </a:rPr>
              <a:t>Intercept</a:t>
            </a:r>
            <a:endParaRPr sz="2000">
              <a:latin typeface="Times New Roman"/>
              <a:cs typeface="Times New Roman"/>
            </a:endParaRPr>
          </a:p>
          <a:p>
            <a:pPr marL="90170">
              <a:lnSpc>
                <a:spcPts val="2130"/>
              </a:lnSpc>
            </a:pP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98.248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28840" y="3114039"/>
            <a:ext cx="1371600" cy="698500"/>
          </a:xfrm>
          <a:prstGeom prst="rect">
            <a:avLst/>
          </a:prstGeom>
          <a:solidFill>
            <a:srgbClr val="DBE5F1"/>
          </a:solidFill>
          <a:ln w="19048">
            <a:solidFill>
              <a:srgbClr val="EDEBE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50"/>
              </a:spcBef>
            </a:pPr>
            <a:r>
              <a:rPr sz="2000" dirty="0">
                <a:latin typeface="Times New Roman"/>
                <a:cs typeface="Times New Roman"/>
              </a:rPr>
              <a:t>Slope</a:t>
            </a:r>
            <a:endParaRPr sz="200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0.10977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25039" y="5944870"/>
            <a:ext cx="5683885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-5" dirty="0">
                <a:latin typeface="Microsoft Sans Serif"/>
                <a:cs typeface="Microsoft Sans Serif"/>
              </a:rPr>
              <a:t>house</a:t>
            </a:r>
            <a:r>
              <a:rPr sz="2150" spc="-13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price</a:t>
            </a:r>
            <a:r>
              <a:rPr sz="2150" spc="-85" dirty="0">
                <a:latin typeface="Microsoft Sans Serif"/>
                <a:cs typeface="Microsoft Sans Serif"/>
              </a:rPr>
              <a:t> </a:t>
            </a:r>
            <a:r>
              <a:rPr sz="2150" spc="-5" dirty="0">
                <a:latin typeface="Symbol"/>
                <a:cs typeface="Symbol"/>
              </a:rPr>
              <a:t></a:t>
            </a:r>
            <a:r>
              <a:rPr sz="2150" spc="-3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Microsoft Sans Serif"/>
                <a:cs typeface="Microsoft Sans Serif"/>
              </a:rPr>
              <a:t>98.24833</a:t>
            </a:r>
            <a:r>
              <a:rPr sz="2150" dirty="0">
                <a:latin typeface="Microsoft Sans Serif"/>
                <a:cs typeface="Microsoft Sans Serif"/>
              </a:rPr>
              <a:t> </a:t>
            </a:r>
            <a:r>
              <a:rPr sz="2150" spc="-5" dirty="0">
                <a:latin typeface="Symbol"/>
                <a:cs typeface="Symbol"/>
              </a:rPr>
              <a:t></a:t>
            </a:r>
            <a:r>
              <a:rPr sz="2150" spc="-13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Microsoft Sans Serif"/>
                <a:cs typeface="Microsoft Sans Serif"/>
              </a:rPr>
              <a:t>0.10977</a:t>
            </a:r>
            <a:r>
              <a:rPr sz="2150" spc="-105" dirty="0">
                <a:latin typeface="Microsoft Sans Serif"/>
                <a:cs typeface="Microsoft Sans Serif"/>
              </a:rPr>
              <a:t> </a:t>
            </a:r>
            <a:r>
              <a:rPr sz="2150" spc="-5" dirty="0">
                <a:latin typeface="Microsoft Sans Serif"/>
                <a:cs typeface="Microsoft Sans Serif"/>
              </a:rPr>
              <a:t>(square</a:t>
            </a:r>
            <a:r>
              <a:rPr sz="2150" spc="-70" dirty="0">
                <a:latin typeface="Microsoft Sans Serif"/>
                <a:cs typeface="Microsoft Sans Serif"/>
              </a:rPr>
              <a:t> </a:t>
            </a:r>
            <a:r>
              <a:rPr sz="2150" spc="-5" dirty="0">
                <a:latin typeface="Microsoft Sans Serif"/>
                <a:cs typeface="Microsoft Sans Serif"/>
              </a:rPr>
              <a:t>feet)</a:t>
            </a:r>
            <a:endParaRPr sz="21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80" y="584200"/>
            <a:ext cx="82797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House</a:t>
            </a:r>
            <a:r>
              <a:rPr spc="-30" dirty="0"/>
              <a:t> </a:t>
            </a:r>
            <a:r>
              <a:rPr spc="-5" dirty="0"/>
              <a:t>Price:</a:t>
            </a:r>
            <a:r>
              <a:rPr spc="-25" dirty="0"/>
              <a:t> </a:t>
            </a:r>
            <a:r>
              <a:rPr spc="-10" dirty="0"/>
              <a:t>Linear</a:t>
            </a:r>
            <a:r>
              <a:rPr spc="-30" dirty="0"/>
              <a:t> </a:t>
            </a:r>
            <a:r>
              <a:rPr spc="-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3800" y="1873250"/>
            <a:ext cx="7620000" cy="515620"/>
          </a:xfrm>
          <a:prstGeom prst="rect">
            <a:avLst/>
          </a:prstGeom>
          <a:solidFill>
            <a:srgbClr val="DBE5F1"/>
          </a:solidFill>
        </p:spPr>
        <p:txBody>
          <a:bodyPr vert="horz" wrap="square" lIns="0" tIns="444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50"/>
              </a:spcBef>
            </a:pPr>
            <a:r>
              <a:rPr sz="2800" spc="-5" dirty="0">
                <a:latin typeface="Times New Roman"/>
                <a:cs typeface="Times New Roman"/>
              </a:rPr>
              <a:t>Predict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price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house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with </a:t>
            </a:r>
            <a:r>
              <a:rPr sz="2800" dirty="0">
                <a:latin typeface="Times New Roman"/>
                <a:cs typeface="Times New Roman"/>
              </a:rPr>
              <a:t>2000 </a:t>
            </a:r>
            <a:r>
              <a:rPr sz="2800" spc="-5" dirty="0">
                <a:latin typeface="Times New Roman"/>
                <a:cs typeface="Times New Roman"/>
              </a:rPr>
              <a:t>square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feet: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4089" y="5213350"/>
            <a:ext cx="7924800" cy="942340"/>
          </a:xfrm>
          <a:prstGeom prst="rect">
            <a:avLst/>
          </a:prstGeom>
          <a:solidFill>
            <a:srgbClr val="DBE5F1"/>
          </a:solidFill>
        </p:spPr>
        <p:txBody>
          <a:bodyPr vert="horz" wrap="square" lIns="0" tIns="44450" rIns="0" bIns="0" rtlCol="0">
            <a:spAutoFit/>
          </a:bodyPr>
          <a:lstStyle/>
          <a:p>
            <a:pPr marL="89535" marR="243840">
              <a:lnSpc>
                <a:spcPct val="100000"/>
              </a:lnSpc>
              <a:spcBef>
                <a:spcPts val="350"/>
              </a:spcBef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predicted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price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house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with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2000</a:t>
            </a:r>
            <a:r>
              <a:rPr sz="2800" spc="-5" dirty="0">
                <a:latin typeface="Times New Roman"/>
                <a:cs typeface="Times New Roman"/>
              </a:rPr>
              <a:t> square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feet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317.85($1,000s)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$317,850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800" y="2719070"/>
            <a:ext cx="5727065" cy="2081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900" spc="-35" dirty="0">
                <a:latin typeface="Microsoft Sans Serif"/>
                <a:cs typeface="Microsoft Sans Serif"/>
              </a:rPr>
              <a:t>h</a:t>
            </a:r>
            <a:r>
              <a:rPr sz="2900" spc="-40" dirty="0">
                <a:latin typeface="Microsoft Sans Serif"/>
                <a:cs typeface="Microsoft Sans Serif"/>
              </a:rPr>
              <a:t>o</a:t>
            </a:r>
            <a:r>
              <a:rPr sz="2900" spc="-20" dirty="0">
                <a:latin typeface="Microsoft Sans Serif"/>
                <a:cs typeface="Microsoft Sans Serif"/>
              </a:rPr>
              <a:t>u</a:t>
            </a:r>
            <a:r>
              <a:rPr sz="2900" spc="-30" dirty="0">
                <a:latin typeface="Microsoft Sans Serif"/>
                <a:cs typeface="Microsoft Sans Serif"/>
              </a:rPr>
              <a:t>se</a:t>
            </a:r>
            <a:r>
              <a:rPr sz="2900" spc="-220" dirty="0">
                <a:latin typeface="Microsoft Sans Serif"/>
                <a:cs typeface="Microsoft Sans Serif"/>
              </a:rPr>
              <a:t> </a:t>
            </a:r>
            <a:r>
              <a:rPr sz="2900" spc="-35" dirty="0">
                <a:latin typeface="Microsoft Sans Serif"/>
                <a:cs typeface="Microsoft Sans Serif"/>
              </a:rPr>
              <a:t>p</a:t>
            </a:r>
            <a:r>
              <a:rPr sz="2900" spc="-15" dirty="0">
                <a:latin typeface="Microsoft Sans Serif"/>
                <a:cs typeface="Microsoft Sans Serif"/>
              </a:rPr>
              <a:t>r</a:t>
            </a:r>
            <a:r>
              <a:rPr sz="2900" spc="-35" dirty="0">
                <a:latin typeface="Microsoft Sans Serif"/>
                <a:cs typeface="Microsoft Sans Serif"/>
              </a:rPr>
              <a:t>i</a:t>
            </a:r>
            <a:r>
              <a:rPr sz="2900" spc="-30" dirty="0">
                <a:latin typeface="Microsoft Sans Serif"/>
                <a:cs typeface="Microsoft Sans Serif"/>
              </a:rPr>
              <a:t>ce</a:t>
            </a:r>
            <a:r>
              <a:rPr sz="2900" spc="-130" dirty="0">
                <a:latin typeface="Microsoft Sans Serif"/>
                <a:cs typeface="Microsoft Sans Serif"/>
              </a:rPr>
              <a:t> </a:t>
            </a:r>
            <a:r>
              <a:rPr sz="2900" spc="-55" dirty="0">
                <a:latin typeface="Symbol"/>
                <a:cs typeface="Symbol"/>
              </a:rPr>
              <a:t></a:t>
            </a:r>
            <a:r>
              <a:rPr sz="2900" spc="180" dirty="0">
                <a:latin typeface="Times New Roman"/>
                <a:cs typeface="Times New Roman"/>
              </a:rPr>
              <a:t> </a:t>
            </a:r>
            <a:r>
              <a:rPr sz="2900" spc="-35" dirty="0">
                <a:latin typeface="Microsoft Sans Serif"/>
                <a:cs typeface="Microsoft Sans Serif"/>
              </a:rPr>
              <a:t>9</a:t>
            </a:r>
            <a:r>
              <a:rPr sz="2900" spc="-40" dirty="0">
                <a:latin typeface="Microsoft Sans Serif"/>
                <a:cs typeface="Microsoft Sans Serif"/>
              </a:rPr>
              <a:t>8</a:t>
            </a:r>
            <a:r>
              <a:rPr sz="2900" spc="-5" dirty="0">
                <a:latin typeface="Microsoft Sans Serif"/>
                <a:cs typeface="Microsoft Sans Serif"/>
              </a:rPr>
              <a:t>.</a:t>
            </a:r>
            <a:r>
              <a:rPr sz="2900" spc="-35" dirty="0">
                <a:latin typeface="Microsoft Sans Serif"/>
                <a:cs typeface="Microsoft Sans Serif"/>
              </a:rPr>
              <a:t>2</a:t>
            </a:r>
            <a:r>
              <a:rPr sz="2900" spc="-30" dirty="0">
                <a:latin typeface="Microsoft Sans Serif"/>
                <a:cs typeface="Microsoft Sans Serif"/>
              </a:rPr>
              <a:t>5</a:t>
            </a:r>
            <a:r>
              <a:rPr sz="2900" spc="-75" dirty="0">
                <a:latin typeface="Microsoft Sans Serif"/>
                <a:cs typeface="Microsoft Sans Serif"/>
              </a:rPr>
              <a:t> </a:t>
            </a:r>
            <a:r>
              <a:rPr sz="2900" spc="-55" dirty="0">
                <a:latin typeface="Symbol"/>
                <a:cs typeface="Symbol"/>
              </a:rPr>
              <a:t></a:t>
            </a:r>
            <a:r>
              <a:rPr sz="2900" spc="-170" dirty="0">
                <a:latin typeface="Times New Roman"/>
                <a:cs typeface="Times New Roman"/>
              </a:rPr>
              <a:t> </a:t>
            </a:r>
            <a:r>
              <a:rPr sz="2900" spc="-30" dirty="0">
                <a:latin typeface="Microsoft Sans Serif"/>
                <a:cs typeface="Microsoft Sans Serif"/>
              </a:rPr>
              <a:t>0.1</a:t>
            </a:r>
            <a:r>
              <a:rPr sz="2900" spc="-20" dirty="0">
                <a:latin typeface="Microsoft Sans Serif"/>
                <a:cs typeface="Microsoft Sans Serif"/>
              </a:rPr>
              <a:t>0</a:t>
            </a:r>
            <a:r>
              <a:rPr sz="2900" spc="-40" dirty="0">
                <a:latin typeface="Microsoft Sans Serif"/>
                <a:cs typeface="Microsoft Sans Serif"/>
              </a:rPr>
              <a:t>9</a:t>
            </a:r>
            <a:r>
              <a:rPr sz="2900" spc="-30" dirty="0">
                <a:latin typeface="Microsoft Sans Serif"/>
                <a:cs typeface="Microsoft Sans Serif"/>
              </a:rPr>
              <a:t>8</a:t>
            </a:r>
            <a:r>
              <a:rPr sz="2900" spc="-185" dirty="0">
                <a:latin typeface="Microsoft Sans Serif"/>
                <a:cs typeface="Microsoft Sans Serif"/>
              </a:rPr>
              <a:t> </a:t>
            </a:r>
            <a:r>
              <a:rPr sz="2900" spc="-25" dirty="0">
                <a:latin typeface="Microsoft Sans Serif"/>
                <a:cs typeface="Microsoft Sans Serif"/>
              </a:rPr>
              <a:t>(</a:t>
            </a:r>
            <a:r>
              <a:rPr sz="2900" spc="-30" dirty="0">
                <a:latin typeface="Microsoft Sans Serif"/>
                <a:cs typeface="Microsoft Sans Serif"/>
              </a:rPr>
              <a:t>s</a:t>
            </a:r>
            <a:r>
              <a:rPr sz="2900" spc="-20" dirty="0">
                <a:latin typeface="Microsoft Sans Serif"/>
                <a:cs typeface="Microsoft Sans Serif"/>
              </a:rPr>
              <a:t>q.</a:t>
            </a:r>
            <a:r>
              <a:rPr sz="2900" spc="-15" dirty="0">
                <a:latin typeface="Microsoft Sans Serif"/>
                <a:cs typeface="Microsoft Sans Serif"/>
              </a:rPr>
              <a:t>f</a:t>
            </a:r>
            <a:r>
              <a:rPr sz="2900" spc="-25" dirty="0">
                <a:latin typeface="Microsoft Sans Serif"/>
                <a:cs typeface="Microsoft Sans Serif"/>
              </a:rPr>
              <a:t>t.)</a:t>
            </a:r>
            <a:endParaRPr sz="2900">
              <a:latin typeface="Microsoft Sans Serif"/>
              <a:cs typeface="Microsoft Sans Serif"/>
            </a:endParaRPr>
          </a:p>
          <a:p>
            <a:pPr marR="27940" algn="r">
              <a:lnSpc>
                <a:spcPct val="100000"/>
              </a:lnSpc>
              <a:spcBef>
                <a:spcPts val="2880"/>
              </a:spcBef>
            </a:pPr>
            <a:r>
              <a:rPr sz="2900" spc="-55" dirty="0">
                <a:latin typeface="Symbol"/>
                <a:cs typeface="Symbol"/>
              </a:rPr>
              <a:t></a:t>
            </a:r>
            <a:r>
              <a:rPr sz="2900" spc="165" dirty="0">
                <a:latin typeface="Times New Roman"/>
                <a:cs typeface="Times New Roman"/>
              </a:rPr>
              <a:t> </a:t>
            </a:r>
            <a:r>
              <a:rPr sz="2900" spc="-30" dirty="0">
                <a:latin typeface="Microsoft Sans Serif"/>
                <a:cs typeface="Microsoft Sans Serif"/>
              </a:rPr>
              <a:t>98.25</a:t>
            </a:r>
            <a:r>
              <a:rPr sz="2900" spc="-80" dirty="0">
                <a:latin typeface="Microsoft Sans Serif"/>
                <a:cs typeface="Microsoft Sans Serif"/>
              </a:rPr>
              <a:t> </a:t>
            </a:r>
            <a:r>
              <a:rPr sz="2900" spc="-55" dirty="0">
                <a:latin typeface="Symbol"/>
                <a:cs typeface="Symbol"/>
              </a:rPr>
              <a:t></a:t>
            </a:r>
            <a:r>
              <a:rPr sz="2900" spc="-90" dirty="0">
                <a:latin typeface="Times New Roman"/>
                <a:cs typeface="Times New Roman"/>
              </a:rPr>
              <a:t> </a:t>
            </a:r>
            <a:r>
              <a:rPr sz="2900" spc="-20" dirty="0">
                <a:latin typeface="Microsoft Sans Serif"/>
                <a:cs typeface="Microsoft Sans Serif"/>
              </a:rPr>
              <a:t>0.1098(2000)</a:t>
            </a:r>
            <a:endParaRPr sz="2900">
              <a:latin typeface="Microsoft Sans Serif"/>
              <a:cs typeface="Microsoft Sans Serif"/>
            </a:endParaRPr>
          </a:p>
          <a:p>
            <a:pPr marR="430530" algn="ctr">
              <a:lnSpc>
                <a:spcPct val="100000"/>
              </a:lnSpc>
              <a:spcBef>
                <a:spcPts val="2880"/>
              </a:spcBef>
            </a:pPr>
            <a:r>
              <a:rPr sz="2900" spc="-55" dirty="0">
                <a:latin typeface="Symbol"/>
                <a:cs typeface="Symbol"/>
              </a:rPr>
              <a:t></a:t>
            </a:r>
            <a:r>
              <a:rPr sz="2900" spc="135" dirty="0">
                <a:latin typeface="Times New Roman"/>
                <a:cs typeface="Times New Roman"/>
              </a:rPr>
              <a:t> </a:t>
            </a:r>
            <a:r>
              <a:rPr sz="2900" spc="-30" dirty="0">
                <a:latin typeface="Microsoft Sans Serif"/>
                <a:cs typeface="Microsoft Sans Serif"/>
              </a:rPr>
              <a:t>317.85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290" y="584200"/>
            <a:ext cx="21348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</a:t>
            </a:r>
            <a:r>
              <a:rPr spc="-10" dirty="0"/>
              <a:t>t</a:t>
            </a:r>
            <a:r>
              <a:rPr spc="5" dirty="0"/>
              <a:t>l</a:t>
            </a:r>
            <a:r>
              <a:rPr spc="-5" dirty="0"/>
              <a:t>ie</a:t>
            </a:r>
            <a:r>
              <a:rPr dirty="0"/>
              <a:t>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880" y="2043429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730" y="1795779"/>
            <a:ext cx="7947659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200" spc="-5" dirty="0">
                <a:latin typeface="Microsoft Sans Serif"/>
                <a:cs typeface="Microsoft Sans Serif"/>
              </a:rPr>
              <a:t>After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regression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line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has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been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computed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for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group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of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data,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point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which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lies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far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from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line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(and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thus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has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large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residual 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value)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is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known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outlier</a:t>
            </a:r>
            <a:r>
              <a:rPr sz="2200" spc="-5" dirty="0"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880" y="363855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730" y="3392169"/>
            <a:ext cx="84277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200" spc="-5" dirty="0">
                <a:latin typeface="Microsoft Sans Serif"/>
                <a:cs typeface="Microsoft Sans Serif"/>
              </a:rPr>
              <a:t>Such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points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may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represent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erroneous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data,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or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may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indicate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poorly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fitting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regression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line.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880" y="47332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4730" y="4488179"/>
            <a:ext cx="8429625" cy="1028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600"/>
              </a:lnSpc>
              <a:spcBef>
                <a:spcPts val="100"/>
              </a:spcBef>
            </a:pPr>
            <a:r>
              <a:rPr sz="2200" spc="-5" dirty="0">
                <a:latin typeface="Microsoft Sans Serif"/>
                <a:cs typeface="Microsoft Sans Serif"/>
              </a:rPr>
              <a:t>These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points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have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may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have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significant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impact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on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slope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of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regression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line.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880" y="5826759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4730" y="5581650"/>
            <a:ext cx="7478395" cy="1028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600"/>
              </a:lnSpc>
              <a:spcBef>
                <a:spcPts val="100"/>
              </a:spcBef>
            </a:pPr>
            <a:r>
              <a:rPr sz="2200" spc="-5" dirty="0">
                <a:latin typeface="Microsoft Sans Serif"/>
                <a:cs typeface="Microsoft Sans Serif"/>
              </a:rPr>
              <a:t>Depending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on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their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location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may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have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major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impact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on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the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regression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line.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290" y="584200"/>
            <a:ext cx="21348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</a:t>
            </a:r>
            <a:r>
              <a:rPr spc="-10" dirty="0"/>
              <a:t>t</a:t>
            </a:r>
            <a:r>
              <a:rPr spc="5" dirty="0"/>
              <a:t>l</a:t>
            </a:r>
            <a:r>
              <a:rPr spc="-5" dirty="0"/>
              <a:t>ie</a:t>
            </a:r>
            <a:r>
              <a:rPr dirty="0"/>
              <a:t>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28" y="2070916"/>
            <a:ext cx="8482685" cy="40361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2850" y="584200"/>
            <a:ext cx="2571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4400" b="1" spc="-5" dirty="0">
                <a:solidFill>
                  <a:srgbClr val="333399"/>
                </a:solidFill>
                <a:latin typeface="Arial"/>
                <a:cs typeface="Arial"/>
              </a:rPr>
              <a:t>um</a:t>
            </a:r>
            <a:r>
              <a:rPr sz="4400" b="1" dirty="0">
                <a:solidFill>
                  <a:srgbClr val="333399"/>
                </a:solidFill>
                <a:latin typeface="Arial"/>
                <a:cs typeface="Arial"/>
              </a:rPr>
              <a:t>m</a:t>
            </a:r>
            <a:r>
              <a:rPr sz="4400" b="1" spc="-10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4400" b="1" dirty="0">
                <a:solidFill>
                  <a:srgbClr val="333399"/>
                </a:solidFill>
                <a:latin typeface="Arial"/>
                <a:cs typeface="Arial"/>
              </a:rPr>
              <a:t>ry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880" y="206628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solidFill>
                  <a:srgbClr val="3B3B3B"/>
                </a:solidFill>
                <a:latin typeface="Trebuchet MS"/>
                <a:cs typeface="Trebuchet MS"/>
              </a:rPr>
              <a:t>●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730" y="1979929"/>
            <a:ext cx="280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...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1090" y="1939910"/>
            <a:ext cx="3677204" cy="48666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9" y="1035050"/>
            <a:ext cx="9587581" cy="5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882650"/>
            <a:ext cx="876300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1263650"/>
            <a:ext cx="5105400" cy="14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0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264" y="584200"/>
            <a:ext cx="7798436" cy="1354217"/>
          </a:xfrm>
        </p:spPr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568450"/>
            <a:ext cx="9842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264" y="584200"/>
            <a:ext cx="7798436" cy="1354217"/>
          </a:xfrm>
        </p:spPr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4" y="1720850"/>
            <a:ext cx="9385665" cy="4211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264" y="6597650"/>
            <a:ext cx="518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2 variables:  Between Month and Quantity sold</a:t>
            </a:r>
          </a:p>
        </p:txBody>
      </p:sp>
    </p:spTree>
    <p:extLst>
      <p:ext uri="{BB962C8B-B14F-4D97-AF65-F5344CB8AC3E}">
        <p14:creationId xmlns:p14="http://schemas.microsoft.com/office/powerpoint/2010/main" val="2051950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</TotalTime>
  <Words>1702</Words>
  <Application>Microsoft Office PowerPoint</Application>
  <PresentationFormat>Custom</PresentationFormat>
  <Paragraphs>278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Courier New</vt:lpstr>
      <vt:lpstr>Microsoft Sans Serif</vt:lpstr>
      <vt:lpstr>Symbol</vt:lpstr>
      <vt:lpstr>Times New Roman</vt:lpstr>
      <vt:lpstr>Trebuchet MS</vt:lpstr>
      <vt:lpstr>Office Theme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Linear Regression</vt:lpstr>
      <vt:lpstr>Simple Linear Regression</vt:lpstr>
      <vt:lpstr>Simple Linear Regression</vt:lpstr>
      <vt:lpstr>Linear or Non Linear</vt:lpstr>
      <vt:lpstr>Linear or Non Linear</vt:lpstr>
      <vt:lpstr>Linear or Non Linear</vt:lpstr>
      <vt:lpstr>Linear or Non Linear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Summary</vt:lpstr>
      <vt:lpstr>Multiple features - Equation</vt:lpstr>
      <vt:lpstr>Single Dimension Linear Regression</vt:lpstr>
      <vt:lpstr>Linear regression</vt:lpstr>
      <vt:lpstr>Linear regression – slope(b), a</vt:lpstr>
      <vt:lpstr>Linear regression – error</vt:lpstr>
      <vt:lpstr>Linear regression: Y'=a+bX</vt:lpstr>
      <vt:lpstr>Linear regression</vt:lpstr>
      <vt:lpstr>Linear regression</vt:lpstr>
      <vt:lpstr>Linear regression</vt:lpstr>
      <vt:lpstr>Linear regression</vt:lpstr>
      <vt:lpstr>Linear regression – Ex:1</vt:lpstr>
      <vt:lpstr>Linear regression – Ex:1</vt:lpstr>
      <vt:lpstr>Linear regression – Ex:1</vt:lpstr>
      <vt:lpstr>Linear regression – Ex:1</vt:lpstr>
      <vt:lpstr>Linear regression – Ex:1</vt:lpstr>
      <vt:lpstr>Linear regression – Ex:2</vt:lpstr>
      <vt:lpstr>House Price: Scatter plot</vt:lpstr>
      <vt:lpstr>House Price: Linear regression</vt:lpstr>
      <vt:lpstr>House Price: Linear regression</vt:lpstr>
      <vt:lpstr>Outliers</vt:lpstr>
      <vt:lpstr>Outliers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cp:lastModifiedBy>Admin</cp:lastModifiedBy>
  <cp:revision>37</cp:revision>
  <dcterms:created xsi:type="dcterms:W3CDTF">2023-03-15T08:27:58Z</dcterms:created>
  <dcterms:modified xsi:type="dcterms:W3CDTF">2024-05-03T01:10:15Z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2013-09-27T00:00:00Z</vt:filetime>
  </property>
  <property fmtid="{D5CDD505-2E9C-101B-9397-08002B2CF9AE}" pid="3" name="Creator">
    <vt:lpwstr>Impress</vt:lpwstr>
  </property>
  <property fmtid="{D5CDD505-2E9C-101B-9397-08002B2CF9AE}" pid="4" name="LastSaved">
    <vt:filetime>2013-09-27T00:00:00Z</vt:filetime>
  </property>
</Properties>
</file>